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103"/>
  </p:notesMasterIdLst>
  <p:sldIdLst>
    <p:sldId id="497" r:id="rId3"/>
    <p:sldId id="518" r:id="rId4"/>
    <p:sldId id="564" r:id="rId5"/>
    <p:sldId id="565" r:id="rId6"/>
    <p:sldId id="566" r:id="rId7"/>
    <p:sldId id="570" r:id="rId8"/>
    <p:sldId id="567" r:id="rId9"/>
    <p:sldId id="568" r:id="rId10"/>
    <p:sldId id="569" r:id="rId11"/>
    <p:sldId id="517" r:id="rId12"/>
    <p:sldId id="501" r:id="rId13"/>
    <p:sldId id="503" r:id="rId14"/>
    <p:sldId id="508" r:id="rId15"/>
    <p:sldId id="507" r:id="rId16"/>
    <p:sldId id="571" r:id="rId17"/>
    <p:sldId id="575" r:id="rId18"/>
    <p:sldId id="498" r:id="rId19"/>
    <p:sldId id="572" r:id="rId20"/>
    <p:sldId id="514" r:id="rId21"/>
    <p:sldId id="574" r:id="rId22"/>
    <p:sldId id="576" r:id="rId23"/>
    <p:sldId id="577" r:id="rId24"/>
    <p:sldId id="578" r:id="rId25"/>
    <p:sldId id="504" r:id="rId26"/>
    <p:sldId id="513" r:id="rId27"/>
    <p:sldId id="561" r:id="rId28"/>
    <p:sldId id="562" r:id="rId29"/>
    <p:sldId id="509" r:id="rId30"/>
    <p:sldId id="510" r:id="rId31"/>
    <p:sldId id="528" r:id="rId32"/>
    <p:sldId id="511" r:id="rId33"/>
    <p:sldId id="529" r:id="rId34"/>
    <p:sldId id="512" r:id="rId35"/>
    <p:sldId id="487" r:id="rId36"/>
    <p:sldId id="530" r:id="rId37"/>
    <p:sldId id="563" r:id="rId38"/>
    <p:sldId id="527" r:id="rId39"/>
    <p:sldId id="579" r:id="rId40"/>
    <p:sldId id="580" r:id="rId41"/>
    <p:sldId id="581" r:id="rId42"/>
    <p:sldId id="582" r:id="rId43"/>
    <p:sldId id="583" r:id="rId44"/>
    <p:sldId id="584" r:id="rId45"/>
    <p:sldId id="519" r:id="rId46"/>
    <p:sldId id="585" r:id="rId47"/>
    <p:sldId id="586" r:id="rId48"/>
    <p:sldId id="587" r:id="rId49"/>
    <p:sldId id="588" r:id="rId50"/>
    <p:sldId id="613" r:id="rId51"/>
    <p:sldId id="589" r:id="rId52"/>
    <p:sldId id="590" r:id="rId53"/>
    <p:sldId id="592" r:id="rId54"/>
    <p:sldId id="593" r:id="rId55"/>
    <p:sldId id="614" r:id="rId56"/>
    <p:sldId id="591" r:id="rId57"/>
    <p:sldId id="612" r:id="rId58"/>
    <p:sldId id="620" r:id="rId59"/>
    <p:sldId id="595" r:id="rId60"/>
    <p:sldId id="598" r:id="rId61"/>
    <p:sldId id="599" r:id="rId62"/>
    <p:sldId id="596" r:id="rId63"/>
    <p:sldId id="597" r:id="rId64"/>
    <p:sldId id="600" r:id="rId65"/>
    <p:sldId id="601" r:id="rId66"/>
    <p:sldId id="611" r:id="rId67"/>
    <p:sldId id="607" r:id="rId68"/>
    <p:sldId id="608" r:id="rId69"/>
    <p:sldId id="610" r:id="rId70"/>
    <p:sldId id="609" r:id="rId71"/>
    <p:sldId id="615" r:id="rId72"/>
    <p:sldId id="616" r:id="rId73"/>
    <p:sldId id="617" r:id="rId74"/>
    <p:sldId id="554" r:id="rId75"/>
    <p:sldId id="557" r:id="rId76"/>
    <p:sldId id="559" r:id="rId77"/>
    <p:sldId id="551" r:id="rId78"/>
    <p:sldId id="548" r:id="rId79"/>
    <p:sldId id="549" r:id="rId80"/>
    <p:sldId id="550" r:id="rId81"/>
    <p:sldId id="556" r:id="rId82"/>
    <p:sldId id="552" r:id="rId83"/>
    <p:sldId id="553" r:id="rId84"/>
    <p:sldId id="555" r:id="rId85"/>
    <p:sldId id="558" r:id="rId86"/>
    <p:sldId id="560" r:id="rId87"/>
    <p:sldId id="524" r:id="rId88"/>
    <p:sldId id="624" r:id="rId89"/>
    <p:sldId id="618" r:id="rId90"/>
    <p:sldId id="531" r:id="rId91"/>
    <p:sldId id="532" r:id="rId92"/>
    <p:sldId id="546" r:id="rId93"/>
    <p:sldId id="535" r:id="rId94"/>
    <p:sldId id="547" r:id="rId95"/>
    <p:sldId id="536" r:id="rId96"/>
    <p:sldId id="537" r:id="rId97"/>
    <p:sldId id="622" r:id="rId98"/>
    <p:sldId id="623" r:id="rId99"/>
    <p:sldId id="621" r:id="rId100"/>
    <p:sldId id="534" r:id="rId101"/>
    <p:sldId id="477" r:id="rId102"/>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74" autoAdjust="0"/>
    <p:restoredTop sz="89312" autoAdjust="0"/>
  </p:normalViewPr>
  <p:slideViewPr>
    <p:cSldViewPr snapToGrid="0" snapToObjects="1">
      <p:cViewPr varScale="1">
        <p:scale>
          <a:sx n="104" d="100"/>
          <a:sy n="104" d="100"/>
        </p:scale>
        <p:origin x="322"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07" Type="http://schemas.openxmlformats.org/officeDocument/2006/relationships/tableStyles" Target="tableStyles.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slide" Target="slides/slide100.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notesMaster" Target="notesMasters/notesMaster1.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theme" Target="theme/theme1.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smtClean="0"/>
            <a:t>&lt; 10 </a:t>
          </a:r>
          <a:r>
            <a:rPr lang="en-US" dirty="0" err="1" smtClean="0"/>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smtClean="0"/>
            <a:t>&lt; 100 </a:t>
          </a:r>
          <a:r>
            <a:rPr lang="en-US" dirty="0" err="1" smtClean="0"/>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smtClean="0"/>
            <a:t>&lt; 500 </a:t>
          </a:r>
          <a:r>
            <a:rPr lang="en-US" dirty="0" err="1" smtClean="0"/>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smtClean="0"/>
            <a:t>&lt;3 secs</a:t>
          </a:r>
          <a:endParaRPr lang="en-US" dirty="0"/>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smtClean="0"/>
            <a:t>&gt; 3 secs</a:t>
          </a:r>
          <a:endParaRPr lang="en-US" dirty="0"/>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t>
        <a:bodyPr/>
        <a:lstStyle/>
        <a:p>
          <a:endParaRPr lang="en-US"/>
        </a:p>
      </dgm:t>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t>
        <a:bodyPr/>
        <a:lstStyle/>
        <a:p>
          <a:endParaRPr lang="en-US"/>
        </a:p>
      </dgm:t>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t>
        <a:bodyPr/>
        <a:lstStyle/>
        <a:p>
          <a:endParaRPr lang="en-US"/>
        </a:p>
      </dgm:t>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D54E5A7F-6D8C-4D5C-ADDF-276AD6BB1D1E}" srcId="{D6DD296E-86BD-4BA6-92FB-D7993975A73B}" destId="{5E3B8932-C516-422E-8413-1EF386A3DF80}" srcOrd="0" destOrd="0" parTransId="{3DE18F41-16BC-47B8-8A45-8E05EA59E76A}" sibTransId="{62F266E0-4564-45A0-822B-C777E542CFF2}"/>
    <dgm:cxn modelId="{7BE4C766-F094-4081-8675-00AF8FEDC11F}" type="presOf" srcId="{78834CAA-376A-4A6C-926C-89C13683CCED}" destId="{626C47C8-8BD7-4130-811A-9236C9D5F08E}" srcOrd="0" destOrd="0" presId="urn:microsoft.com/office/officeart/2005/8/layout/venn3"/>
    <dgm:cxn modelId="{FB97B037-4AF6-4688-84D1-9795CF1E92BD}" type="presOf" srcId="{F3A9C0B2-2E32-4BCC-824F-3739662B64FB}" destId="{61F26F46-4AB2-478D-9E9D-5D625B144D41}"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8A621964-18AC-4859-9CEE-FAD38CB751D1}" type="presOf" srcId="{B23D6C3A-A3CA-4749-854E-CC9FABAD871A}" destId="{0A645F0B-2487-45D2-9847-D236CD3B38CB}"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AD79419D-6BE9-4453-A3A5-C91DDCC867BD}" type="presOf" srcId="{A5197215-8D2C-4F0D-A8E9-660769F7FCAC}" destId="{8E69521E-ED30-41ED-A964-23AE94A382C2}" srcOrd="0" destOrd="0" presId="urn:microsoft.com/office/officeart/2005/8/layout/venn3"/>
    <dgm:cxn modelId="{4E230ECA-2C11-4840-B876-C15ACF8DBED9}" srcId="{D6DD296E-86BD-4BA6-92FB-D7993975A73B}" destId="{A5197215-8D2C-4F0D-A8E9-660769F7FCAC}" srcOrd="4" destOrd="0" parTransId="{54B09431-E725-4F2F-B96C-826F2CFF5C5E}" sibTransId="{3B579339-781C-4272-B53B-223E61C497E0}"/>
    <dgm:cxn modelId="{7E636928-D89D-416C-9014-2D8CA663531A}" srcId="{D6DD296E-86BD-4BA6-92FB-D7993975A73B}" destId="{78834CAA-376A-4A6C-926C-89C13683CCED}" srcOrd="3" destOrd="0" parTransId="{FAC8F560-9406-4457-922E-880AD83DAE8A}" sibTransId="{CA2CDE59-F035-4C9E-AB29-24E40CB52C12}"/>
    <dgm:cxn modelId="{484785D4-3932-41CE-A2C5-9A25B01D4B9D}" type="presOf" srcId="{D6DD296E-86BD-4BA6-92FB-D7993975A73B}" destId="{254E936F-DBF3-4FF6-A8D9-382D1075BD86}"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smtClean="0"/>
            <a:t>&lt; 10 </a:t>
          </a:r>
          <a:r>
            <a:rPr lang="en-US" dirty="0" err="1" smtClean="0"/>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smtClean="0"/>
            <a:t>&lt; 100 </a:t>
          </a:r>
          <a:r>
            <a:rPr lang="en-US" dirty="0" err="1" smtClean="0"/>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smtClean="0"/>
            <a:t>&lt; 500 </a:t>
          </a:r>
          <a:r>
            <a:rPr lang="en-US" dirty="0" err="1" smtClean="0"/>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smtClean="0"/>
            <a:t>&lt;3 secs</a:t>
          </a:r>
          <a:endParaRPr lang="en-US" dirty="0"/>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smtClean="0"/>
            <a:t>&gt; 3 secs</a:t>
          </a:r>
          <a:endParaRPr lang="en-US" dirty="0"/>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t>
        <a:bodyPr/>
        <a:lstStyle/>
        <a:p>
          <a:endParaRPr lang="en-US"/>
        </a:p>
      </dgm:t>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t>
        <a:bodyPr/>
        <a:lstStyle/>
        <a:p>
          <a:endParaRPr lang="en-US"/>
        </a:p>
      </dgm:t>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t>
        <a:bodyPr/>
        <a:lstStyle/>
        <a:p>
          <a:endParaRPr lang="en-US"/>
        </a:p>
      </dgm:t>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D54E5A7F-6D8C-4D5C-ADDF-276AD6BB1D1E}" srcId="{D6DD296E-86BD-4BA6-92FB-D7993975A73B}" destId="{5E3B8932-C516-422E-8413-1EF386A3DF80}" srcOrd="0" destOrd="0" parTransId="{3DE18F41-16BC-47B8-8A45-8E05EA59E76A}" sibTransId="{62F266E0-4564-45A0-822B-C777E542CFF2}"/>
    <dgm:cxn modelId="{7BE4C766-F094-4081-8675-00AF8FEDC11F}" type="presOf" srcId="{78834CAA-376A-4A6C-926C-89C13683CCED}" destId="{626C47C8-8BD7-4130-811A-9236C9D5F08E}" srcOrd="0" destOrd="0" presId="urn:microsoft.com/office/officeart/2005/8/layout/venn3"/>
    <dgm:cxn modelId="{FB97B037-4AF6-4688-84D1-9795CF1E92BD}" type="presOf" srcId="{F3A9C0B2-2E32-4BCC-824F-3739662B64FB}" destId="{61F26F46-4AB2-478D-9E9D-5D625B144D41}"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8A621964-18AC-4859-9CEE-FAD38CB751D1}" type="presOf" srcId="{B23D6C3A-A3CA-4749-854E-CC9FABAD871A}" destId="{0A645F0B-2487-45D2-9847-D236CD3B38CB}"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AD79419D-6BE9-4453-A3A5-C91DDCC867BD}" type="presOf" srcId="{A5197215-8D2C-4F0D-A8E9-660769F7FCAC}" destId="{8E69521E-ED30-41ED-A964-23AE94A382C2}" srcOrd="0" destOrd="0" presId="urn:microsoft.com/office/officeart/2005/8/layout/venn3"/>
    <dgm:cxn modelId="{4E230ECA-2C11-4840-B876-C15ACF8DBED9}" srcId="{D6DD296E-86BD-4BA6-92FB-D7993975A73B}" destId="{A5197215-8D2C-4F0D-A8E9-660769F7FCAC}" srcOrd="4" destOrd="0" parTransId="{54B09431-E725-4F2F-B96C-826F2CFF5C5E}" sibTransId="{3B579339-781C-4272-B53B-223E61C497E0}"/>
    <dgm:cxn modelId="{7E636928-D89D-416C-9014-2D8CA663531A}" srcId="{D6DD296E-86BD-4BA6-92FB-D7993975A73B}" destId="{78834CAA-376A-4A6C-926C-89C13683CCED}" srcOrd="3" destOrd="0" parTransId="{FAC8F560-9406-4457-922E-880AD83DAE8A}" sibTransId="{CA2CDE59-F035-4C9E-AB29-24E40CB52C12}"/>
    <dgm:cxn modelId="{484785D4-3932-41CE-A2C5-9A25B01D4B9D}" type="presOf" srcId="{D6DD296E-86BD-4BA6-92FB-D7993975A73B}" destId="{254E936F-DBF3-4FF6-A8D9-382D1075BD86}"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 </a:t>
          </a:r>
          <a:r>
            <a:rPr lang="en-US" sz="3100" kern="1200" dirty="0" err="1" smtClean="0"/>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100 </a:t>
          </a:r>
          <a:r>
            <a:rPr lang="en-US" sz="3100" kern="1200" dirty="0" err="1" smtClean="0"/>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500 </a:t>
          </a:r>
          <a:r>
            <a:rPr lang="en-US" sz="3100" kern="1200" dirty="0" err="1" smtClean="0"/>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&lt;3 secs</a:t>
          </a:r>
          <a:endParaRPr lang="en-US" sz="3100" kern="1200" dirty="0"/>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&gt; 3 secs</a:t>
          </a:r>
          <a:endParaRPr lang="en-US" sz="3100" kern="1200" dirty="0"/>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 </a:t>
          </a:r>
          <a:r>
            <a:rPr lang="en-US" sz="3100" kern="1200" dirty="0" err="1" smtClean="0"/>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100 </a:t>
          </a:r>
          <a:r>
            <a:rPr lang="en-US" sz="3100" kern="1200" dirty="0" err="1" smtClean="0"/>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 500 </a:t>
          </a:r>
          <a:r>
            <a:rPr lang="en-US" sz="3100" kern="1200" dirty="0" err="1" smtClean="0"/>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&lt;3 secs</a:t>
          </a:r>
          <a:endParaRPr lang="en-US" sz="3100" kern="1200" dirty="0"/>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lvl="0" algn="ctr" defTabSz="1377950">
            <a:lnSpc>
              <a:spcPct val="90000"/>
            </a:lnSpc>
            <a:spcBef>
              <a:spcPct val="0"/>
            </a:spcBef>
            <a:spcAft>
              <a:spcPct val="35000"/>
            </a:spcAft>
          </a:pPr>
          <a:r>
            <a:rPr lang="en-US" sz="3100" kern="1200" dirty="0" smtClean="0"/>
            <a:t>&gt; 3 secs</a:t>
          </a:r>
          <a:endParaRPr lang="en-US" sz="3100" kern="1200" dirty="0"/>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13-5-2018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HTML 5, </a:t>
            </a:r>
            <a:r>
              <a:rPr lang="en-US" sz="1200" b="0" i="0" kern="1200" dirty="0" err="1" smtClean="0">
                <a:solidFill>
                  <a:schemeClr val="tx1"/>
                </a:solidFill>
                <a:effectLst/>
                <a:latin typeface="+mn-lt"/>
                <a:ea typeface="+mn-ea"/>
                <a:cs typeface="+mn-cs"/>
              </a:rPr>
              <a:t>WebSocket</a:t>
            </a:r>
            <a:r>
              <a:rPr lang="en-US" sz="1200" b="0" i="0" kern="1200" dirty="0" smtClean="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smtClean="0">
                <a:solidFill>
                  <a:schemeClr val="tx1"/>
                </a:solidFill>
                <a:effectLst/>
                <a:latin typeface="+mn-lt"/>
                <a:ea typeface="+mn-ea"/>
                <a:cs typeface="+mn-cs"/>
              </a:rPr>
              <a:t>NodeJS</a:t>
            </a:r>
            <a:r>
              <a:rPr lang="en-US" sz="1200" b="0" i="0" kern="1200" dirty="0" smtClean="0">
                <a:solidFill>
                  <a:schemeClr val="tx1"/>
                </a:solidFill>
                <a:effectLst/>
                <a:latin typeface="+mn-lt"/>
                <a:ea typeface="+mn-ea"/>
                <a:cs typeface="+mn-cs"/>
              </a:rPr>
              <a:t> application consumes these aggregation results and pushes them to Web UI - The </a:t>
            </a:r>
            <a:r>
              <a:rPr lang="en-US" sz="1200" b="0" i="0" kern="1200" dirty="0" err="1" smtClean="0">
                <a:solidFill>
                  <a:schemeClr val="tx1"/>
                </a:solidFill>
                <a:effectLst/>
                <a:latin typeface="+mn-lt"/>
                <a:ea typeface="+mn-ea"/>
                <a:cs typeface="+mn-cs"/>
              </a:rPr>
              <a:t>WebUI</a:t>
            </a:r>
            <a:r>
              <a:rPr lang="en-US" sz="1200" b="0" i="0" kern="1200" dirty="0" smtClean="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smtClean="0">
                <a:solidFill>
                  <a:schemeClr val="tx1"/>
                </a:solidFill>
                <a:effectLst/>
                <a:latin typeface="+mn-lt"/>
                <a:ea typeface="+mn-ea"/>
                <a:cs typeface="+mn-cs"/>
              </a:rPr>
              <a:t>ui</a:t>
            </a:r>
            <a:r>
              <a:rPr lang="en-US" sz="1200" b="0" i="0" kern="1200" dirty="0" smtClean="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Events are immutable facts</a:t>
            </a:r>
          </a:p>
          <a:p>
            <a:r>
              <a:rPr lang="en-US" dirty="0" smtClean="0"/>
              <a:t>Current state (active record) is derived from sum of events</a:t>
            </a:r>
          </a:p>
          <a:p>
            <a:r>
              <a:rPr lang="en-US" dirty="0" smtClean="0"/>
              <a:t>Read optimized aggregates are created for specific use case – based on events and </a:t>
            </a:r>
            <a:r>
              <a:rPr lang="en-US" dirty="0" err="1" smtClean="0"/>
              <a:t>rebuildable</a:t>
            </a:r>
            <a:r>
              <a:rPr lang="en-US" baseline="0" dirty="0" smtClean="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55</a:t>
            </a:fld>
            <a:endParaRPr lang="nl-NL"/>
          </a:p>
        </p:txBody>
      </p:sp>
    </p:spTree>
    <p:extLst>
      <p:ext uri="{BB962C8B-B14F-4D97-AF65-F5344CB8AC3E}">
        <p14:creationId xmlns:p14="http://schemas.microsoft.com/office/powerpoint/2010/main" val="233271282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Events are immutable facts</a:t>
            </a:r>
          </a:p>
          <a:p>
            <a:r>
              <a:rPr lang="en-US" dirty="0" smtClean="0"/>
              <a:t>Current state (active record) is derived from sum of events</a:t>
            </a:r>
          </a:p>
          <a:p>
            <a:r>
              <a:rPr lang="en-US" dirty="0" smtClean="0"/>
              <a:t>Read optimized aggregates are created for specific use case – based on events and </a:t>
            </a:r>
            <a:r>
              <a:rPr lang="en-US" dirty="0" err="1" smtClean="0"/>
              <a:t>rebuildable</a:t>
            </a:r>
            <a:r>
              <a:rPr lang="en-US" baseline="0" dirty="0" smtClean="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56</a:t>
            </a:fld>
            <a:endParaRPr lang="nl-NL"/>
          </a:p>
        </p:txBody>
      </p:sp>
    </p:spTree>
    <p:extLst>
      <p:ext uri="{BB962C8B-B14F-4D97-AF65-F5344CB8AC3E}">
        <p14:creationId xmlns:p14="http://schemas.microsoft.com/office/powerpoint/2010/main" val="7745289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0513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877366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7905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925038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502969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WebScale</a:t>
            </a:r>
            <a:endParaRPr lang="en-US" dirty="0" smtClean="0"/>
          </a:p>
          <a:p>
            <a:r>
              <a:rPr lang="en-US" dirty="0" smtClean="0"/>
              <a:t>‘No ACID</a:t>
            </a:r>
          </a:p>
          <a:p>
            <a:r>
              <a:rPr lang="en-US" dirty="0" smtClean="0"/>
              <a:t>BASE</a:t>
            </a:r>
          </a:p>
          <a:p>
            <a:r>
              <a:rPr lang="en-US" dirty="0" smtClean="0"/>
              <a:t>Speed, reads</a:t>
            </a:r>
          </a:p>
          <a:p>
            <a:r>
              <a:rPr lang="en-US" dirty="0" smtClean="0"/>
              <a:t>Redundancy</a:t>
            </a:r>
          </a:p>
          <a:p>
            <a:r>
              <a:rPr lang="en-US" dirty="0" smtClean="0"/>
              <a:t>Read-optimized format</a:t>
            </a:r>
          </a:p>
          <a:p>
            <a:endParaRPr lang="en-US" dirty="0" smtClean="0"/>
          </a:p>
          <a:p>
            <a:r>
              <a:rPr lang="nl-NL" dirty="0" err="1" smtClean="0"/>
              <a:t>Not</a:t>
            </a:r>
            <a:r>
              <a:rPr lang="nl-NL" dirty="0" smtClean="0"/>
              <a:t> </a:t>
            </a:r>
            <a:r>
              <a:rPr lang="nl-NL" dirty="0" err="1" smtClean="0"/>
              <a:t>all</a:t>
            </a:r>
            <a:r>
              <a:rPr lang="nl-NL" dirty="0" smtClean="0"/>
              <a:t> </a:t>
            </a:r>
            <a:r>
              <a:rPr lang="nl-NL" dirty="0" err="1" smtClean="0"/>
              <a:t>use</a:t>
            </a:r>
            <a:r>
              <a:rPr lang="nl-NL" dirty="0" smtClean="0"/>
              <a:t> cases </a:t>
            </a:r>
            <a:r>
              <a:rPr lang="nl-NL" dirty="0" err="1" smtClean="0"/>
              <a:t>require</a:t>
            </a:r>
            <a:r>
              <a:rPr lang="nl-NL" dirty="0" smtClean="0"/>
              <a:t> ACID (or </a:t>
            </a:r>
            <a:r>
              <a:rPr lang="nl-NL" dirty="0" err="1" smtClean="0"/>
              <a:t>can</a:t>
            </a:r>
            <a:r>
              <a:rPr lang="nl-NL" dirty="0" smtClean="0"/>
              <a:t> </a:t>
            </a:r>
            <a:r>
              <a:rPr lang="nl-NL" dirty="0" err="1" smtClean="0"/>
              <a:t>afford</a:t>
            </a:r>
            <a:r>
              <a:rPr lang="nl-NL" dirty="0" smtClean="0"/>
              <a:t> </a:t>
            </a:r>
            <a:r>
              <a:rPr lang="nl-NL" dirty="0" err="1" smtClean="0"/>
              <a:t>it</a:t>
            </a:r>
            <a:r>
              <a:rPr lang="nl-NL" dirty="0" smtClean="0"/>
              <a:t>)</a:t>
            </a:r>
          </a:p>
          <a:p>
            <a:pPr lvl="1"/>
            <a:r>
              <a:rPr lang="nl-NL" dirty="0" smtClean="0"/>
              <a:t>Read </a:t>
            </a:r>
            <a:r>
              <a:rPr lang="nl-NL" dirty="0" err="1" smtClean="0"/>
              <a:t>only</a:t>
            </a:r>
            <a:r>
              <a:rPr lang="nl-NL" dirty="0" smtClean="0"/>
              <a:t> (product </a:t>
            </a:r>
            <a:r>
              <a:rPr lang="nl-NL" dirty="0" err="1" smtClean="0"/>
              <a:t>catalog</a:t>
            </a:r>
            <a:r>
              <a:rPr lang="nl-NL" dirty="0" smtClean="0"/>
              <a:t> </a:t>
            </a:r>
            <a:r>
              <a:rPr lang="nl-NL" dirty="0" err="1" smtClean="0"/>
              <a:t>for</a:t>
            </a:r>
            <a:r>
              <a:rPr lang="nl-NL" dirty="0" smtClean="0"/>
              <a:t> web shops)</a:t>
            </a:r>
          </a:p>
          <a:p>
            <a:pPr lvl="1"/>
            <a:r>
              <a:rPr lang="nl-NL" dirty="0" err="1" smtClean="0"/>
              <a:t>Inserts</a:t>
            </a:r>
            <a:r>
              <a:rPr lang="nl-NL" dirty="0" smtClean="0"/>
              <a:t> </a:t>
            </a:r>
            <a:r>
              <a:rPr lang="nl-NL" dirty="0" err="1" smtClean="0"/>
              <a:t>only</a:t>
            </a:r>
            <a:r>
              <a:rPr lang="nl-NL" dirty="0" smtClean="0"/>
              <a:t> </a:t>
            </a:r>
            <a:r>
              <a:rPr lang="nl-NL" dirty="0" err="1" smtClean="0"/>
              <a:t>and</a:t>
            </a:r>
            <a:r>
              <a:rPr lang="nl-NL" dirty="0" smtClean="0"/>
              <a:t> no (</a:t>
            </a:r>
            <a:r>
              <a:rPr lang="nl-NL" dirty="0" err="1" smtClean="0"/>
              <a:t>inter</a:t>
            </a:r>
            <a:r>
              <a:rPr lang="nl-NL" dirty="0" smtClean="0"/>
              <a:t>-record) </a:t>
            </a:r>
            <a:r>
              <a:rPr lang="nl-NL" dirty="0" err="1" smtClean="0"/>
              <a:t>constraints</a:t>
            </a:r>
            <a:endParaRPr lang="nl-NL" dirty="0" smtClean="0"/>
          </a:p>
          <a:p>
            <a:pPr lvl="1"/>
            <a:r>
              <a:rPr lang="nl-NL" dirty="0" smtClean="0"/>
              <a:t>Big Data </a:t>
            </a:r>
            <a:r>
              <a:rPr lang="nl-NL" dirty="0" err="1" smtClean="0"/>
              <a:t>collected</a:t>
            </a:r>
            <a:r>
              <a:rPr lang="nl-NL" dirty="0" smtClean="0"/>
              <a:t> </a:t>
            </a:r>
            <a:r>
              <a:rPr lang="nl-NL" dirty="0" err="1" smtClean="0"/>
              <a:t>and</a:t>
            </a:r>
            <a:r>
              <a:rPr lang="nl-NL" dirty="0" smtClean="0"/>
              <a:t> “</a:t>
            </a:r>
            <a:r>
              <a:rPr lang="nl-NL" dirty="0" err="1" smtClean="0"/>
              <a:t>dumped</a:t>
            </a:r>
            <a:r>
              <a:rPr lang="nl-NL" dirty="0" smtClean="0"/>
              <a:t>” in Data Lake (</a:t>
            </a:r>
            <a:r>
              <a:rPr lang="nl-NL" dirty="0" err="1" smtClean="0"/>
              <a:t>Hadoop</a:t>
            </a:r>
            <a:r>
              <a:rPr lang="nl-NL" dirty="0" smtClean="0"/>
              <a:t>) </a:t>
            </a:r>
            <a:r>
              <a:rPr lang="nl-NL" dirty="0" err="1" smtClean="0"/>
              <a:t>for</a:t>
            </a:r>
            <a:r>
              <a:rPr lang="nl-NL" dirty="0" smtClean="0"/>
              <a:t> </a:t>
            </a:r>
            <a:r>
              <a:rPr lang="nl-NL" dirty="0" err="1" smtClean="0"/>
              <a:t>subsequent</a:t>
            </a:r>
            <a:r>
              <a:rPr lang="nl-NL" dirty="0" smtClean="0"/>
              <a:t> processing</a:t>
            </a:r>
          </a:p>
          <a:p>
            <a:pPr lvl="1"/>
            <a:r>
              <a:rPr lang="nl-NL" dirty="0" smtClean="0"/>
              <a:t>High performance </a:t>
            </a:r>
            <a:r>
              <a:rPr lang="nl-NL" dirty="0" err="1" smtClean="0"/>
              <a:t>demands</a:t>
            </a:r>
            <a:endParaRPr lang="nl-NL" dirty="0" smtClean="0"/>
          </a:p>
          <a:p>
            <a:r>
              <a:rPr lang="nl-NL" dirty="0" err="1" smtClean="0"/>
              <a:t>Not</a:t>
            </a:r>
            <a:r>
              <a:rPr lang="nl-NL" dirty="0" smtClean="0"/>
              <a:t> </a:t>
            </a:r>
            <a:r>
              <a:rPr lang="nl-NL" dirty="0" err="1" smtClean="0"/>
              <a:t>all</a:t>
            </a:r>
            <a:r>
              <a:rPr lang="nl-NL" dirty="0" smtClean="0"/>
              <a:t> data </a:t>
            </a:r>
            <a:r>
              <a:rPr lang="nl-NL" dirty="0" err="1" smtClean="0"/>
              <a:t>needs</a:t>
            </a:r>
            <a:r>
              <a:rPr lang="nl-NL" dirty="0" smtClean="0"/>
              <a:t> </a:t>
            </a:r>
            <a:r>
              <a:rPr lang="nl-NL" dirty="0" err="1" smtClean="0"/>
              <a:t>structured</a:t>
            </a:r>
            <a:r>
              <a:rPr lang="nl-NL" dirty="0" smtClean="0"/>
              <a:t> formats or </a:t>
            </a:r>
            <a:r>
              <a:rPr lang="nl-NL" dirty="0" err="1" smtClean="0"/>
              <a:t>structured</a:t>
            </a:r>
            <a:r>
              <a:rPr lang="nl-NL" dirty="0" smtClean="0"/>
              <a:t> </a:t>
            </a:r>
            <a:r>
              <a:rPr lang="nl-NL" dirty="0" err="1" smtClean="0"/>
              <a:t>querying</a:t>
            </a:r>
            <a:r>
              <a:rPr lang="nl-NL" dirty="0" smtClean="0"/>
              <a:t> </a:t>
            </a:r>
            <a:r>
              <a:rPr lang="nl-NL" dirty="0" err="1" smtClean="0"/>
              <a:t>and</a:t>
            </a:r>
            <a:r>
              <a:rPr lang="nl-NL" dirty="0" smtClean="0"/>
              <a:t> </a:t>
            </a:r>
            <a:r>
              <a:rPr lang="nl-NL" dirty="0" err="1" smtClean="0"/>
              <a:t>JOINs</a:t>
            </a:r>
            <a:endParaRPr lang="nl-NL" dirty="0" smtClean="0"/>
          </a:p>
          <a:p>
            <a:pPr lvl="1"/>
            <a:r>
              <a:rPr lang="nl-NL" dirty="0" err="1" smtClean="0"/>
              <a:t>Entire</a:t>
            </a:r>
            <a:r>
              <a:rPr lang="nl-NL" dirty="0" smtClean="0"/>
              <a:t> </a:t>
            </a:r>
            <a:r>
              <a:rPr lang="nl-NL" dirty="0" err="1" smtClean="0"/>
              <a:t>documents</a:t>
            </a:r>
            <a:r>
              <a:rPr lang="nl-NL" dirty="0" smtClean="0"/>
              <a:t> are </a:t>
            </a:r>
            <a:r>
              <a:rPr lang="nl-NL" dirty="0" err="1" smtClean="0"/>
              <a:t>stored</a:t>
            </a:r>
            <a:r>
              <a:rPr lang="nl-NL" dirty="0" smtClean="0"/>
              <a:t> </a:t>
            </a:r>
            <a:r>
              <a:rPr lang="nl-NL" dirty="0" err="1" smtClean="0"/>
              <a:t>and</a:t>
            </a:r>
            <a:r>
              <a:rPr lang="nl-NL" dirty="0" smtClean="0"/>
              <a:t> </a:t>
            </a:r>
            <a:r>
              <a:rPr lang="nl-NL" dirty="0" err="1" smtClean="0"/>
              <a:t>retrieved</a:t>
            </a:r>
            <a:r>
              <a:rPr lang="nl-NL" dirty="0" smtClean="0"/>
              <a:t> </a:t>
            </a:r>
            <a:r>
              <a:rPr lang="nl-NL" dirty="0" err="1" smtClean="0"/>
              <a:t>based</a:t>
            </a:r>
            <a:r>
              <a:rPr lang="nl-NL" dirty="0" smtClean="0"/>
              <a:t> on a single </a:t>
            </a:r>
            <a:r>
              <a:rPr lang="nl-NL" dirty="0" err="1" smtClean="0"/>
              <a:t>key</a:t>
            </a:r>
            <a:endParaRPr lang="nl-NL" dirty="0" smtClean="0"/>
          </a:p>
          <a:p>
            <a:r>
              <a:rPr lang="nl-NL" dirty="0" err="1" smtClean="0"/>
              <a:t>Sometimes</a:t>
            </a:r>
            <a:r>
              <a:rPr lang="nl-NL" dirty="0" smtClean="0"/>
              <a:t> – </a:t>
            </a:r>
            <a:r>
              <a:rPr lang="nl-NL" dirty="0" err="1" smtClean="0"/>
              <a:t>scalable</a:t>
            </a:r>
            <a:r>
              <a:rPr lang="nl-NL" dirty="0" smtClean="0"/>
              <a:t> availability </a:t>
            </a:r>
            <a:r>
              <a:rPr lang="nl-NL" dirty="0" err="1" smtClean="0"/>
              <a:t>and</a:t>
            </a:r>
            <a:r>
              <a:rPr lang="nl-NL" dirty="0" smtClean="0"/>
              <a:t> </a:t>
            </a:r>
            <a:r>
              <a:rPr lang="nl-NL" dirty="0" err="1" smtClean="0"/>
              <a:t>developer</a:t>
            </a:r>
            <a:r>
              <a:rPr lang="nl-NL" dirty="0" smtClean="0"/>
              <a:t> </a:t>
            </a:r>
            <a:r>
              <a:rPr lang="nl-NL" dirty="0" err="1" smtClean="0"/>
              <a:t>productivity</a:t>
            </a:r>
            <a:r>
              <a:rPr lang="nl-NL" dirty="0" smtClean="0"/>
              <a:t> is more important </a:t>
            </a:r>
            <a:r>
              <a:rPr lang="nl-NL" dirty="0" err="1" smtClean="0"/>
              <a:t>than</a:t>
            </a:r>
            <a:r>
              <a:rPr lang="nl-NL" dirty="0" smtClean="0"/>
              <a:t> </a:t>
            </a:r>
            <a:r>
              <a:rPr lang="nl-NL" dirty="0" err="1" smtClean="0"/>
              <a:t>Consistency</a:t>
            </a:r>
            <a:r>
              <a:rPr lang="nl-NL" dirty="0" smtClean="0"/>
              <a:t> – </a:t>
            </a:r>
            <a:r>
              <a:rPr lang="nl-NL" dirty="0" err="1" smtClean="0"/>
              <a:t>and</a:t>
            </a:r>
            <a:r>
              <a:rPr lang="nl-NL" dirty="0" smtClean="0"/>
              <a:t> ACID is </a:t>
            </a:r>
            <a:r>
              <a:rPr lang="nl-NL" dirty="0" err="1" smtClean="0"/>
              <a:t>sacrificed</a:t>
            </a:r>
            <a:endParaRPr lang="nl-NL" dirty="0" smtClean="0"/>
          </a:p>
          <a:p>
            <a:pPr lvl="1"/>
            <a:r>
              <a:rPr lang="nl-NL" dirty="0" smtClean="0"/>
              <a:t>CAP-</a:t>
            </a:r>
            <a:r>
              <a:rPr lang="nl-NL" dirty="0" err="1" smtClean="0"/>
              <a:t>theorem</a:t>
            </a:r>
            <a:r>
              <a:rPr lang="nl-NL" dirty="0" smtClean="0"/>
              <a:t> </a:t>
            </a:r>
            <a:r>
              <a:rPr lang="nl-NL" dirty="0" err="1" smtClean="0"/>
              <a:t>states</a:t>
            </a:r>
            <a:r>
              <a:rPr lang="nl-NL" dirty="0" smtClean="0"/>
              <a:t>: </a:t>
            </a:r>
            <a:r>
              <a:rPr lang="nl-NL" dirty="0" err="1" smtClean="0"/>
              <a:t>Consistency</a:t>
            </a:r>
            <a:r>
              <a:rPr lang="nl-NL" dirty="0" smtClean="0"/>
              <a:t> [</a:t>
            </a:r>
            <a:r>
              <a:rPr lang="nl-NL" dirty="0" err="1" smtClean="0"/>
              <a:t>across</a:t>
            </a:r>
            <a:r>
              <a:rPr lang="nl-NL" dirty="0" smtClean="0"/>
              <a:t> </a:t>
            </a:r>
            <a:r>
              <a:rPr lang="nl-NL" dirty="0" err="1" smtClean="0"/>
              <a:t>nodes</a:t>
            </a:r>
            <a:r>
              <a:rPr lang="nl-NL" dirty="0" smtClean="0"/>
              <a:t>], Availability </a:t>
            </a:r>
            <a:r>
              <a:rPr lang="nl-NL" dirty="0" err="1" smtClean="0"/>
              <a:t>and</a:t>
            </a:r>
            <a:r>
              <a:rPr lang="nl-NL" dirty="0" smtClean="0"/>
              <a:t> </a:t>
            </a:r>
            <a:r>
              <a:rPr lang="nl-NL" dirty="0" err="1" smtClean="0"/>
              <a:t>Partition</a:t>
            </a:r>
            <a:r>
              <a:rPr lang="nl-NL" dirty="0" smtClean="0"/>
              <a:t> </a:t>
            </a:r>
            <a:r>
              <a:rPr lang="nl-NL" dirty="0" err="1" smtClean="0"/>
              <a:t>tolerance</a:t>
            </a:r>
            <a:r>
              <a:rPr lang="nl-NL" dirty="0" smtClean="0"/>
              <a:t> </a:t>
            </a:r>
            <a:r>
              <a:rPr lang="nl-NL" dirty="0" err="1" smtClean="0"/>
              <a:t>can</a:t>
            </a:r>
            <a:r>
              <a:rPr lang="nl-NL" dirty="0" smtClean="0"/>
              <a:t> </a:t>
            </a:r>
            <a:r>
              <a:rPr lang="nl-NL" dirty="0" err="1" smtClean="0"/>
              <a:t>not</a:t>
            </a:r>
            <a:r>
              <a:rPr lang="nl-NL" dirty="0" smtClean="0"/>
              <a:t> </a:t>
            </a:r>
            <a:r>
              <a:rPr lang="nl-NL" dirty="0" err="1" smtClean="0"/>
              <a:t>all</a:t>
            </a:r>
            <a:r>
              <a:rPr lang="nl-NL" dirty="0" smtClean="0"/>
              <a:t> </a:t>
            </a:r>
            <a:r>
              <a:rPr lang="nl-NL" dirty="0" err="1" smtClean="0"/>
              <a:t>three</a:t>
            </a:r>
            <a:r>
              <a:rPr lang="nl-NL" dirty="0" smtClean="0"/>
              <a:t> </a:t>
            </a:r>
            <a:r>
              <a:rPr lang="nl-NL" dirty="0" err="1" smtClean="0"/>
              <a:t>be</a:t>
            </a:r>
            <a:r>
              <a:rPr lang="nl-NL" dirty="0" smtClean="0"/>
              <a:t> </a:t>
            </a:r>
            <a:r>
              <a:rPr lang="nl-NL" dirty="0" err="1" smtClean="0"/>
              <a:t>satisfied</a:t>
            </a:r>
            <a:endParaRPr lang="en-US" dirty="0" smtClean="0"/>
          </a:p>
          <a:p>
            <a:endParaRPr lang="en-US"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65</a:t>
            </a:fld>
            <a:endParaRPr lang="nl-NL"/>
          </a:p>
        </p:txBody>
      </p:sp>
    </p:spTree>
    <p:extLst>
      <p:ext uri="{BB962C8B-B14F-4D97-AF65-F5344CB8AC3E}">
        <p14:creationId xmlns:p14="http://schemas.microsoft.com/office/powerpoint/2010/main" val="23720830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23075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409329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PII = Personally Identifiable</a:t>
            </a:r>
            <a:r>
              <a:rPr lang="en-US" baseline="0" dirty="0" smtClean="0"/>
              <a:t> Data</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80108408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b="1" kern="1200" dirty="0" smtClean="0">
                <a:solidFill>
                  <a:schemeClr val="tx2"/>
                </a:solidFill>
                <a:latin typeface="+mn-lt"/>
                <a:ea typeface="+mn-ea"/>
                <a:cs typeface="+mn-cs"/>
              </a:rPr>
              <a:t>Reconstruct DML Events</a:t>
            </a:r>
          </a:p>
          <a:p>
            <a:r>
              <a:rPr lang="en-US" sz="1800" b="1" kern="1200" dirty="0" smtClean="0">
                <a:solidFill>
                  <a:schemeClr val="tx2"/>
                </a:solidFill>
                <a:latin typeface="+mn-lt"/>
                <a:ea typeface="+mn-ea"/>
                <a:cs typeface="+mn-cs"/>
              </a:rPr>
              <a:t>Reconstruct History</a:t>
            </a:r>
          </a:p>
          <a:p>
            <a:r>
              <a:rPr lang="en-US" sz="1800" b="1" kern="1200" dirty="0" smtClean="0">
                <a:solidFill>
                  <a:schemeClr val="tx2"/>
                </a:solidFill>
                <a:latin typeface="+mn-lt"/>
                <a:ea typeface="+mn-ea"/>
                <a:cs typeface="+mn-cs"/>
              </a:rPr>
              <a:t>Reverse Engineering of Event Source</a:t>
            </a:r>
          </a:p>
          <a:p>
            <a:r>
              <a:rPr lang="en-US" sz="1800" b="1" kern="1200" dirty="0" smtClean="0">
                <a:solidFill>
                  <a:schemeClr val="tx2"/>
                </a:solidFill>
                <a:latin typeface="+mn-lt"/>
                <a:ea typeface="+mn-ea"/>
                <a:cs typeface="+mn-cs"/>
              </a:rPr>
              <a:t>DEMO Flashback Query &amp; </a:t>
            </a:r>
            <a:r>
              <a:rPr lang="en-US" sz="1800" b="1" kern="1200" dirty="0" err="1" smtClean="0">
                <a:solidFill>
                  <a:schemeClr val="tx2"/>
                </a:solidFill>
                <a:latin typeface="+mn-lt"/>
                <a:ea typeface="+mn-ea"/>
                <a:cs typeface="+mn-cs"/>
              </a:rPr>
              <a:t>Flasback</a:t>
            </a:r>
            <a:r>
              <a:rPr lang="en-US" sz="1800" b="1" kern="1200" dirty="0" smtClean="0">
                <a:solidFill>
                  <a:schemeClr val="tx2"/>
                </a:solidFill>
                <a:latin typeface="+mn-lt"/>
                <a:ea typeface="+mn-ea"/>
                <a:cs typeface="+mn-cs"/>
              </a:rPr>
              <a:t> Versions Query</a:t>
            </a:r>
          </a:p>
          <a:p>
            <a:r>
              <a:rPr lang="en-US" sz="1800" b="1" kern="1200" dirty="0" smtClean="0">
                <a:solidFill>
                  <a:schemeClr val="tx2"/>
                </a:solidFill>
                <a:latin typeface="+mn-lt"/>
                <a:ea typeface="+mn-ea"/>
                <a:cs typeface="+mn-cs"/>
              </a:rPr>
              <a:t>Publish Events from Database using HTTP (or Stored Java)</a:t>
            </a:r>
          </a:p>
          <a:p>
            <a:pPr lvl="1"/>
            <a:r>
              <a:rPr lang="en-US" sz="1800" b="1" kern="1200" dirty="0" smtClean="0">
                <a:solidFill>
                  <a:schemeClr val="tx2"/>
                </a:solidFill>
                <a:latin typeface="+mn-lt"/>
                <a:ea typeface="+mn-ea"/>
                <a:cs typeface="+mn-cs"/>
              </a:rPr>
              <a:t>QCRN, Trigger + Job, Log Mining, Scheduled Flashback Job, </a:t>
            </a:r>
            <a:endParaRPr lang="nl-NL" sz="1800" b="1" kern="1200" dirty="0" smtClean="0">
              <a:solidFill>
                <a:schemeClr val="tx2"/>
              </a:solidFill>
              <a:latin typeface="+mn-lt"/>
              <a:ea typeface="+mn-ea"/>
              <a:cs typeface="+mn-cs"/>
            </a:endParaRPr>
          </a:p>
          <a:p>
            <a:endParaRPr lang="nl-NL" sz="1800" b="1" kern="1200" dirty="0">
              <a:solidFill>
                <a:schemeClr val="tx2"/>
              </a:solidFill>
              <a:latin typeface="+mj-lt"/>
              <a:ea typeface="+mj-ea"/>
              <a:cs typeface="+mj-cs"/>
            </a:endParaRPr>
          </a:p>
        </p:txBody>
      </p:sp>
      <p:sp>
        <p:nvSpPr>
          <p:cNvPr id="4" name="Slide Number Placeholder 3"/>
          <p:cNvSpPr>
            <a:spLocks noGrp="1"/>
          </p:cNvSpPr>
          <p:nvPr>
            <p:ph type="sldNum" sz="quarter" idx="10"/>
          </p:nvPr>
        </p:nvSpPr>
        <p:spPr/>
        <p:txBody>
          <a:bodyPr/>
          <a:lstStyle/>
          <a:p>
            <a:fld id="{CDFB967C-E8DF-AF4B-9B57-A68D256EEC90}" type="slidenum">
              <a:rPr lang="nl-NL" smtClean="0"/>
              <a:t>85</a:t>
            </a:fld>
            <a:endParaRPr lang="nl-NL"/>
          </a:p>
        </p:txBody>
      </p:sp>
    </p:spTree>
    <p:extLst>
      <p:ext uri="{BB962C8B-B14F-4D97-AF65-F5344CB8AC3E}">
        <p14:creationId xmlns:p14="http://schemas.microsoft.com/office/powerpoint/2010/main" val="9278534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stores</a:t>
            </a:r>
            <a:r>
              <a:rPr lang="en-US" baseline="0" dirty="0" smtClean="0"/>
              <a:t> are distributed</a:t>
            </a:r>
          </a:p>
          <a:p>
            <a:r>
              <a:rPr lang="en-US" baseline="0" dirty="0" smtClean="0"/>
              <a:t>Or at least </a:t>
            </a:r>
            <a:r>
              <a:rPr lang="en-US" baseline="0" dirty="0" err="1" smtClean="0"/>
              <a:t>distributedly</a:t>
            </a:r>
            <a:r>
              <a:rPr lang="en-US" baseline="0" dirty="0" smtClean="0"/>
              <a:t> available</a:t>
            </a:r>
          </a:p>
          <a:p>
            <a:r>
              <a:rPr lang="en-US" baseline="0" dirty="0" smtClean="0"/>
              <a:t>They can be local or on cloud (latency is important)</a:t>
            </a:r>
          </a:p>
          <a:p>
            <a:endParaRPr lang="en-US" baseline="0" dirty="0" smtClean="0"/>
          </a:p>
          <a:p>
            <a:r>
              <a:rPr lang="en-US" baseline="0" dirty="0" smtClean="0"/>
              <a:t>Data in generic data store is still owned by only one </a:t>
            </a:r>
            <a:r>
              <a:rPr lang="en-US" baseline="0" dirty="0" err="1" smtClean="0"/>
              <a:t>microservice</a:t>
            </a:r>
            <a:r>
              <a:rPr lang="en-US" baseline="0" dirty="0" smtClean="0"/>
              <a:t> – no one can touch it</a:t>
            </a:r>
          </a:p>
          <a:p>
            <a:r>
              <a:rPr lang="en-US" baseline="0" dirty="0" smtClean="0"/>
              <a:t>Only in DWH and </a:t>
            </a:r>
            <a:r>
              <a:rPr lang="en-US" baseline="0" dirty="0" err="1" smtClean="0"/>
              <a:t>BigData</a:t>
            </a:r>
            <a:r>
              <a:rPr lang="en-US" baseline="0" dirty="0" smtClean="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89</a:t>
            </a:fld>
            <a:endParaRPr lang="nl-NL"/>
          </a:p>
        </p:txBody>
      </p:sp>
    </p:spTree>
    <p:extLst>
      <p:ext uri="{BB962C8B-B14F-4D97-AF65-F5344CB8AC3E}">
        <p14:creationId xmlns:p14="http://schemas.microsoft.com/office/powerpoint/2010/main" val="7422133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smtClean="0"/>
              <a:t>Data </a:t>
            </a:r>
            <a:r>
              <a:rPr lang="fr-FR" dirty="0" err="1" smtClean="0"/>
              <a:t>used</a:t>
            </a:r>
            <a:r>
              <a:rPr lang="fr-FR" dirty="0" smtClean="0"/>
              <a:t> to </a:t>
            </a:r>
            <a:r>
              <a:rPr lang="fr-FR" dirty="0" err="1" smtClean="0"/>
              <a:t>be</a:t>
            </a:r>
            <a:r>
              <a:rPr lang="fr-FR" dirty="0" smtClean="0"/>
              <a:t> </a:t>
            </a:r>
            <a:r>
              <a:rPr lang="fr-FR" dirty="0" err="1" smtClean="0"/>
              <a:t>like</a:t>
            </a:r>
            <a:r>
              <a:rPr lang="fr-FR" dirty="0" smtClean="0"/>
              <a:t> T-Ford</a:t>
            </a:r>
          </a:p>
          <a:p>
            <a:pPr lvl="1"/>
            <a:r>
              <a:rPr lang="fr-FR" dirty="0" smtClean="0"/>
              <a:t>One model, one </a:t>
            </a:r>
            <a:r>
              <a:rPr lang="fr-FR" dirty="0" err="1" smtClean="0"/>
              <a:t>color</a:t>
            </a:r>
            <a:endParaRPr lang="fr-FR" dirty="0" smtClean="0"/>
          </a:p>
          <a:p>
            <a:r>
              <a:rPr lang="fr-FR" dirty="0" smtClean="0"/>
              <a:t>And </a:t>
            </a:r>
            <a:r>
              <a:rPr lang="fr-FR" dirty="0" err="1" smtClean="0"/>
              <a:t>then</a:t>
            </a:r>
            <a:r>
              <a:rPr lang="fr-FR" dirty="0" smtClean="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94</a:t>
            </a:fld>
            <a:endParaRPr lang="nl-NL"/>
          </a:p>
        </p:txBody>
      </p:sp>
    </p:spTree>
    <p:extLst>
      <p:ext uri="{BB962C8B-B14F-4D97-AF65-F5344CB8AC3E}">
        <p14:creationId xmlns:p14="http://schemas.microsoft.com/office/powerpoint/2010/main" val="23109185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smtClean="0"/>
              <a:t>Data </a:t>
            </a:r>
            <a:r>
              <a:rPr lang="fr-FR" dirty="0" err="1" smtClean="0"/>
              <a:t>comes</a:t>
            </a:r>
            <a:r>
              <a:rPr lang="fr-FR" dirty="0" smtClean="0"/>
              <a:t> in </a:t>
            </a:r>
            <a:r>
              <a:rPr lang="fr-FR" dirty="0" err="1" smtClean="0"/>
              <a:t>many</a:t>
            </a:r>
            <a:r>
              <a:rPr lang="fr-FR" dirty="0" smtClean="0"/>
              <a:t> </a:t>
            </a:r>
            <a:r>
              <a:rPr lang="fr-FR" dirty="0" err="1" smtClean="0"/>
              <a:t>shades</a:t>
            </a:r>
            <a:r>
              <a:rPr lang="fr-FR" dirty="0" smtClean="0"/>
              <a:t> (at least 50) – variations </a:t>
            </a:r>
            <a:r>
              <a:rPr lang="fr-FR" dirty="0" err="1" smtClean="0"/>
              <a:t>along</a:t>
            </a:r>
            <a:r>
              <a:rPr lang="fr-FR" dirty="0" smtClean="0"/>
              <a:t> </a:t>
            </a:r>
            <a:r>
              <a:rPr lang="fr-FR" dirty="0" err="1" smtClean="0"/>
              <a:t>many</a:t>
            </a:r>
            <a:r>
              <a:rPr lang="fr-FR" dirty="0" smtClean="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95</a:t>
            </a:fld>
            <a:endParaRPr lang="nl-NL"/>
          </a:p>
        </p:txBody>
      </p:sp>
    </p:spTree>
    <p:extLst>
      <p:ext uri="{BB962C8B-B14F-4D97-AF65-F5344CB8AC3E}">
        <p14:creationId xmlns:p14="http://schemas.microsoft.com/office/powerpoint/2010/main" val="27159654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technologies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98</a:t>
            </a:fld>
            <a:endParaRPr lang="nl-NL"/>
          </a:p>
        </p:txBody>
      </p:sp>
    </p:spTree>
    <p:extLst>
      <p:ext uri="{BB962C8B-B14F-4D97-AF65-F5344CB8AC3E}">
        <p14:creationId xmlns:p14="http://schemas.microsoft.com/office/powerpoint/2010/main" val="11466628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Ukranian</a:t>
            </a:r>
            <a:r>
              <a:rPr lang="en-US" dirty="0" smtClean="0"/>
              <a:t>:</a:t>
            </a:r>
            <a:r>
              <a:rPr lang="en-US" baseline="0" dirty="0" smtClean="0"/>
              <a:t> </a:t>
            </a:r>
            <a:r>
              <a:rPr lang="nl-NL" dirty="0" err="1" smtClean="0"/>
              <a:t>Dyakuyu</a:t>
            </a:r>
            <a:r>
              <a:rPr lang="nl-NL" dirty="0" smtClean="0"/>
              <a:t> - https://www.google.nl/search?q=thank+you+in+ukrainian&amp;rlz=1C1GGRV_enNL762NL762&amp;oq=thank+y&amp;aqs=chrome.1.69i59l2j69i61j0j69i57j0.1774j0j9&amp;sourceid=chrome&amp;ie=UTF-8 </a:t>
            </a:r>
          </a:p>
          <a:p>
            <a:r>
              <a:rPr lang="en-US" dirty="0" smtClean="0"/>
              <a:t>Russian:</a:t>
            </a:r>
            <a:r>
              <a:rPr lang="en-US" baseline="0" dirty="0" smtClean="0"/>
              <a:t> </a:t>
            </a:r>
            <a:r>
              <a:rPr lang="en-US" baseline="0" dirty="0" err="1" smtClean="0"/>
              <a:t>Spasibo</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100</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714391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054891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30050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41571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smtClean="0"/>
              <a:t>Data </a:t>
            </a:r>
            <a:r>
              <a:rPr lang="nl-NL" sz="1800" dirty="0" err="1" smtClean="0"/>
              <a:t>manipulation</a:t>
            </a:r>
            <a:r>
              <a:rPr lang="nl-NL" sz="1800" dirty="0" smtClean="0"/>
              <a:t> </a:t>
            </a:r>
            <a:r>
              <a:rPr lang="nl-NL" sz="1800" dirty="0" err="1" smtClean="0"/>
              <a:t>and</a:t>
            </a:r>
            <a:r>
              <a:rPr lang="nl-NL" sz="1800" dirty="0" smtClean="0"/>
              <a:t> retrieval in separate </a:t>
            </a:r>
            <a:r>
              <a:rPr lang="nl-NL" sz="1800" dirty="0" err="1" smtClean="0"/>
              <a:t>places</a:t>
            </a:r>
            <a:r>
              <a:rPr lang="nl-NL" sz="1800" dirty="0" smtClean="0"/>
              <a:t> </a:t>
            </a:r>
          </a:p>
          <a:p>
            <a:pPr lvl="1"/>
            <a:r>
              <a:rPr lang="nl-NL" dirty="0" smtClean="0"/>
              <a:t>(</a:t>
            </a:r>
            <a:r>
              <a:rPr lang="nl-NL" dirty="0" err="1" smtClean="0"/>
              <a:t>physical</a:t>
            </a:r>
            <a:r>
              <a:rPr lang="nl-NL" dirty="0" smtClean="0"/>
              <a:t> data </a:t>
            </a:r>
            <a:r>
              <a:rPr lang="nl-NL" dirty="0" err="1" smtClean="0"/>
              <a:t>proliferation</a:t>
            </a:r>
            <a:r>
              <a:rPr lang="nl-NL" dirty="0" smtClean="0"/>
              <a:t>)</a:t>
            </a:r>
          </a:p>
          <a:p>
            <a:r>
              <a:rPr lang="en-US" sz="1800" dirty="0" smtClean="0"/>
              <a:t>Query store is optimized</a:t>
            </a:r>
            <a:br>
              <a:rPr lang="en-US" sz="1800" dirty="0" smtClean="0"/>
            </a:br>
            <a:r>
              <a:rPr lang="en-US" sz="1800" dirty="0" smtClean="0"/>
              <a:t>for consumers</a:t>
            </a:r>
          </a:p>
          <a:p>
            <a:pPr lvl="1"/>
            <a:r>
              <a:rPr lang="en-US" dirty="0" smtClean="0"/>
              <a:t>Level of detail, format,</a:t>
            </a:r>
            <a:br>
              <a:rPr lang="en-US" dirty="0" smtClean="0"/>
            </a:br>
            <a:r>
              <a:rPr lang="en-US" dirty="0" smtClean="0"/>
              <a:t>filters applied</a:t>
            </a:r>
            <a:endParaRPr lang="nl-NL" dirty="0" smtClean="0"/>
          </a:p>
          <a:p>
            <a:r>
              <a:rPr lang="en-US" sz="1800" dirty="0" smtClean="0"/>
              <a:t>For performance and </a:t>
            </a:r>
            <a:br>
              <a:rPr lang="en-US" sz="1800" dirty="0" smtClean="0"/>
            </a:br>
            <a:r>
              <a:rPr lang="en-US" sz="1800" dirty="0" smtClean="0"/>
              <a:t>scalability, independence, </a:t>
            </a:r>
            <a:br>
              <a:rPr lang="en-US" sz="1800" dirty="0" smtClean="0"/>
            </a:br>
            <a:r>
              <a:rPr lang="en-US" sz="1800" dirty="0" smtClean="0"/>
              <a:t>productivity</a:t>
            </a:r>
            <a:br>
              <a:rPr lang="en-US" sz="1800" dirty="0" smtClean="0"/>
            </a:br>
            <a:r>
              <a:rPr lang="en-US" sz="1800" dirty="0" smtClean="0"/>
              <a:t>lower license fees and </a:t>
            </a:r>
            <a:br>
              <a:rPr lang="en-US" sz="1800" dirty="0" smtClean="0"/>
            </a:br>
            <a:r>
              <a:rPr lang="en-US" sz="1800" dirty="0" smtClean="0"/>
              <a:t>lower TCO, security</a:t>
            </a:r>
            <a:endParaRPr lang="nl-NL" sz="1800"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48</a:t>
            </a:fld>
            <a:endParaRPr lang="nl-NL"/>
          </a:p>
        </p:txBody>
      </p:sp>
    </p:spTree>
    <p:extLst>
      <p:ext uri="{BB962C8B-B14F-4D97-AF65-F5344CB8AC3E}">
        <p14:creationId xmlns:p14="http://schemas.microsoft.com/office/powerpoint/2010/main" val="3135189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Event Sourcing</a:t>
            </a:r>
          </a:p>
          <a:p>
            <a:r>
              <a:rPr lang="en-US" dirty="0" smtClean="0"/>
              <a:t>No events (?)</a:t>
            </a:r>
          </a:p>
          <a:p>
            <a:r>
              <a:rPr lang="en-US" dirty="0" smtClean="0"/>
              <a:t>No green field</a:t>
            </a:r>
          </a:p>
          <a:p>
            <a:endParaRPr lang="en-US" dirty="0" smtClean="0"/>
          </a:p>
          <a:p>
            <a:r>
              <a:rPr lang="en-US" dirty="0" smtClean="0"/>
              <a:t>Packages Applications/SaaS</a:t>
            </a:r>
          </a:p>
          <a:p>
            <a:r>
              <a:rPr lang="en-US" dirty="0" smtClean="0"/>
              <a:t>Databases (RDBMS, NoSQL) getting changes from applications directly</a:t>
            </a:r>
          </a:p>
          <a:p>
            <a:endParaRPr lang="en-US" dirty="0" smtClean="0"/>
          </a:p>
          <a:p>
            <a:r>
              <a:rPr lang="en-US" dirty="0" smtClean="0"/>
              <a:t>Challenges – at scale, with enough speed and consistently: do not let query store get into an exposed state that could not exist/be right!</a:t>
            </a:r>
          </a:p>
          <a:p>
            <a:pPr lvl="1"/>
            <a:r>
              <a:rPr lang="en-US" dirty="0" smtClean="0"/>
              <a:t>Detect relevant changes</a:t>
            </a:r>
          </a:p>
          <a:p>
            <a:pPr lvl="1"/>
            <a:r>
              <a:rPr lang="en-US" dirty="0" smtClean="0"/>
              <a:t>Extract relevant changes</a:t>
            </a:r>
          </a:p>
          <a:p>
            <a:pPr lvl="1"/>
            <a:r>
              <a:rPr lang="en-US" dirty="0" smtClean="0"/>
              <a:t>Transport</a:t>
            </a:r>
          </a:p>
          <a:p>
            <a:pPr lvl="1"/>
            <a:r>
              <a:rPr lang="en-US" dirty="0" smtClean="0"/>
              <a:t>Convert</a:t>
            </a:r>
          </a:p>
          <a:p>
            <a:pPr lvl="1"/>
            <a:r>
              <a:rPr lang="en-US" dirty="0" smtClean="0"/>
              <a:t>Apply in correct order and reliably (no lost events)</a:t>
            </a:r>
          </a:p>
          <a:p>
            <a:r>
              <a:rPr lang="en-US" dirty="0" smtClean="0"/>
              <a:t>Note: after detect and extract, an event can be published</a:t>
            </a:r>
            <a:endParaRPr lang="nl-NL" dirty="0" smtClean="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50</a:t>
            </a:fld>
            <a:endParaRPr lang="nl-NL"/>
          </a:p>
        </p:txBody>
      </p:sp>
    </p:spTree>
    <p:extLst>
      <p:ext uri="{BB962C8B-B14F-4D97-AF65-F5344CB8AC3E}">
        <p14:creationId xmlns:p14="http://schemas.microsoft.com/office/powerpoint/2010/main" val="647872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https://www.slideshare.net/LorenzoNicora/from-c-to-q-one-event-at-the-time-event-sourcing-illustrated</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54</a:t>
            </a:fld>
            <a:endParaRPr lang="nl-NL"/>
          </a:p>
        </p:txBody>
      </p:sp>
    </p:spTree>
    <p:extLst>
      <p:ext uri="{BB962C8B-B14F-4D97-AF65-F5344CB8AC3E}">
        <p14:creationId xmlns:p14="http://schemas.microsoft.com/office/powerpoint/2010/main" val="131805718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13-May-18</a:t>
            </a:fld>
            <a:endParaRPr lang="nl-NL" noProof="0" dirty="0"/>
          </a:p>
        </p:txBody>
      </p:sp>
      <p:sp>
        <p:nvSpPr>
          <p:cNvPr id="6" name="Footer Placeholder 5"/>
          <p:cNvSpPr>
            <a:spLocks noGrp="1"/>
          </p:cNvSpPr>
          <p:nvPr>
            <p:ph type="ftr" sz="quarter" idx="11"/>
          </p:nvPr>
        </p:nvSpPr>
        <p:spPr/>
        <p:txBody>
          <a:bodyPr/>
          <a:lstStyle/>
          <a:p>
            <a:r>
              <a:rPr lang="nl-NL" noProof="0" smtClean="0"/>
              <a:t>Titel van de presentatie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smtClean="0"/>
              <a:t>Foto</a:t>
            </a:r>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13-May-18</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ext uri="{BB962C8B-B14F-4D97-AF65-F5344CB8AC3E}">
        <p14:creationId xmlns:p14="http://schemas.microsoft.com/office/powerpoint/2010/main" val="95815533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13-May-18</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13-May-18</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13-May-18</a:t>
            </a:fld>
            <a:endParaRPr lang="nl-NL"/>
          </a:p>
        </p:txBody>
      </p:sp>
      <p:sp>
        <p:nvSpPr>
          <p:cNvPr id="3" name="Footer Placeholder 2"/>
          <p:cNvSpPr>
            <a:spLocks noGrp="1"/>
          </p:cNvSpPr>
          <p:nvPr>
            <p:ph type="ftr" sz="quarter" idx="11"/>
          </p:nvPr>
        </p:nvSpPr>
        <p:spPr/>
        <p:txBody>
          <a:bodyPr/>
          <a:lstStyle/>
          <a:p>
            <a:r>
              <a:rPr lang="nl-NL" smtClean="0"/>
              <a:t>Titel van de presentatie</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smtClean="0"/>
              <a:t>Xxxx</a:t>
            </a:r>
          </a:p>
          <a:p>
            <a:pPr lvl="1"/>
            <a:r>
              <a:rPr lang="nl-NL" sz="1050" smtClean="0"/>
              <a:t>Xxxx</a:t>
            </a:r>
          </a:p>
          <a:p>
            <a:pPr lvl="2"/>
            <a:r>
              <a:rPr lang="nl-NL" sz="1050" smtClean="0"/>
              <a:t>Xxx</a:t>
            </a:r>
          </a:p>
          <a:p>
            <a:pPr lvl="3"/>
            <a:r>
              <a:rPr lang="nl-NL" sz="1050" smtClean="0"/>
              <a:t>Xxxxx</a:t>
            </a:r>
          </a:p>
        </p:txBody>
      </p:sp>
    </p:spTree>
    <p:extLst>
      <p:ext uri="{BB962C8B-B14F-4D97-AF65-F5344CB8AC3E}">
        <p14:creationId xmlns:p14="http://schemas.microsoft.com/office/powerpoint/2010/main" val="3375798524"/>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5427828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13/05/2018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118096795"/>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smtClean="0"/>
              <a:t>hallo</a:t>
            </a:r>
            <a:endParaRPr lang="en-US" dirty="0"/>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smtClean="0"/>
              <a:t>CLICK TO EDIT MASTER TITLE STYLE</a:t>
            </a:r>
            <a:endParaRPr lang="nl-NL" noProof="0"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Tree>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smtClean="0"/>
              <a:t>HALLO</a:t>
            </a:r>
            <a:endParaRPr lang="en-US" dirty="0"/>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smtClean="0"/>
              <a:t>Voorstelpagina</a:t>
            </a:r>
            <a:r>
              <a:rPr lang="en-US" dirty="0" smtClean="0"/>
              <a:t/>
            </a:r>
            <a:br>
              <a:rPr lang="en-US" dirty="0" smtClean="0"/>
            </a:br>
            <a:r>
              <a:rPr lang="en-US" dirty="0" err="1" smtClean="0"/>
              <a:t>Naam</a:t>
            </a:r>
            <a:r>
              <a:rPr lang="en-US" dirty="0" smtClean="0"/>
              <a:t> </a:t>
            </a:r>
            <a:r>
              <a:rPr lang="en-US" dirty="0" err="1" smtClean="0"/>
              <a:t>Achternaam</a:t>
            </a:r>
            <a:r>
              <a:rPr lang="en-US" dirty="0" smtClean="0"/>
              <a:t/>
            </a:r>
            <a:br>
              <a:rPr lang="en-US" dirty="0" smtClean="0"/>
            </a:br>
            <a:r>
              <a:rPr lang="en-US" dirty="0" err="1" smtClean="0"/>
              <a:t>Bedrijf</a:t>
            </a:r>
            <a:r>
              <a:rPr lang="en-US" dirty="0" smtClean="0"/>
              <a:t>, </a:t>
            </a:r>
            <a:r>
              <a:rPr lang="en-US" dirty="0" err="1" smtClean="0"/>
              <a:t>functie</a:t>
            </a:r>
            <a:endParaRPr lang="en-US" dirty="0" smtClean="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smtClean="0"/>
              <a:t>Luxe</a:t>
            </a:r>
            <a:r>
              <a:rPr lang="en-US" dirty="0" smtClean="0"/>
              <a:t> agenda - </a:t>
            </a:r>
            <a:r>
              <a:rPr lang="en-US" dirty="0" err="1" smtClean="0"/>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smtClean="0"/>
              <a:t>Agendapunt</a:t>
            </a:r>
            <a:r>
              <a:rPr lang="en-US" dirty="0" smtClean="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smtClean="0"/>
              <a:t>Basic agenda – </a:t>
            </a:r>
            <a:r>
              <a:rPr lang="en-US" dirty="0" err="1" smtClean="0"/>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smtClean="0"/>
              <a:t>Op de agenda</a:t>
            </a:r>
            <a:endParaRPr lang="en-US" dirty="0"/>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smtClean="0"/>
              <a:t>Agendapunt</a:t>
            </a:r>
            <a:endParaRPr lang="en-US" dirty="0" smtClean="0"/>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 </a:t>
            </a:r>
            <a:endParaRPr lang="en-US" dirty="0"/>
          </a:p>
        </p:txBody>
      </p:sp>
    </p:spTree>
    <p:extLst/>
  </p:cSld>
  <p:clrMapOvr>
    <a:masterClrMapping/>
  </p:clrMapOvr>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smtClean="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p:txBody>
          <a:bodyPr/>
          <a:lstStyle/>
          <a:p>
            <a:fld id="{405216DA-0E4B-CC41-ACBF-76C3BC02E189}" type="datetime1">
              <a:rPr lang="en-US" smtClean="0"/>
              <a:t>13-May-18</a:t>
            </a:fld>
            <a:endParaRPr lang="nl-NL"/>
          </a:p>
        </p:txBody>
      </p:sp>
      <p:sp>
        <p:nvSpPr>
          <p:cNvPr id="5" name="Footer Placeholder 4"/>
          <p:cNvSpPr>
            <a:spLocks noGrp="1"/>
          </p:cNvSpPr>
          <p:nvPr>
            <p:ph type="ftr" sz="quarter" idx="11"/>
          </p:nvPr>
        </p:nvSpPr>
        <p:spPr/>
        <p:txBody>
          <a:bodyPr/>
          <a:lstStyle/>
          <a:p>
            <a:r>
              <a:rPr lang="nl-NL" dirty="0" smtClean="0"/>
              <a:t>Titel van de presentatie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774300092"/>
      </p:ext>
    </p:extLst>
  </p:cSld>
  <p:clrMapOvr>
    <a:masterClrMapping/>
  </p:clrMapOvr>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smtClean="0"/>
              <a:t>Rat. </a:t>
            </a:r>
            <a:r>
              <a:rPr lang="en-US" dirty="0" err="1" smtClean="0"/>
              <a:t>Aquam</a:t>
            </a:r>
            <a:r>
              <a:rPr lang="en-US" dirty="0" smtClean="0"/>
              <a:t> </a:t>
            </a:r>
            <a:r>
              <a:rPr lang="en-US" dirty="0" err="1" smtClean="0"/>
              <a:t>fuga</a:t>
            </a:r>
            <a:r>
              <a:rPr lang="en-US" dirty="0" smtClean="0"/>
              <a:t>. Ed </a:t>
            </a:r>
            <a:r>
              <a:rPr lang="en-US" dirty="0" err="1" smtClean="0"/>
              <a:t>erro</a:t>
            </a:r>
            <a:r>
              <a:rPr lang="en-US" dirty="0" smtClean="0"/>
              <a:t> </a:t>
            </a:r>
            <a:r>
              <a:rPr lang="en-US" dirty="0" err="1" smtClean="0"/>
              <a:t>es</a:t>
            </a:r>
            <a:r>
              <a:rPr lang="en-US" dirty="0" smtClean="0"/>
              <a:t> </a:t>
            </a:r>
            <a:r>
              <a:rPr lang="en-US" dirty="0" err="1" smtClean="0"/>
              <a:t>maxime</a:t>
            </a:r>
            <a:r>
              <a:rPr lang="en-US" dirty="0" smtClean="0"/>
              <a:t> </a:t>
            </a:r>
            <a:r>
              <a:rPr lang="en-US" dirty="0" err="1" smtClean="0"/>
              <a:t>sunt</a:t>
            </a:r>
            <a:r>
              <a:rPr lang="en-US" dirty="0" smtClean="0"/>
              <a:t> quo </a:t>
            </a:r>
            <a:r>
              <a:rPr lang="en-US" dirty="0" err="1" smtClean="0"/>
              <a:t>occusdam</a:t>
            </a:r>
            <a:r>
              <a:rPr lang="en-US" dirty="0" smtClean="0"/>
              <a:t>, </a:t>
            </a:r>
            <a:r>
              <a:rPr lang="en-US" dirty="0" err="1" smtClean="0"/>
              <a:t>eaquid</a:t>
            </a:r>
            <a:r>
              <a:rPr lang="en-US" dirty="0" smtClean="0"/>
              <a:t> </a:t>
            </a:r>
            <a:r>
              <a:rPr lang="en-US" dirty="0" err="1" smtClean="0"/>
              <a:t>mossie</a:t>
            </a:r>
            <a:r>
              <a:rPr lang="en-US" dirty="0" smtClean="0"/>
              <a:t> </a:t>
            </a:r>
            <a:r>
              <a:rPr lang="en-US" dirty="0" err="1" smtClean="0"/>
              <a:t>uitquis</a:t>
            </a:r>
            <a:r>
              <a:rPr lang="en-US" dirty="0" smtClean="0"/>
              <a:t> </a:t>
            </a:r>
            <a:r>
              <a:rPr lang="en-US" dirty="0" err="1" smtClean="0"/>
              <a:t>atest</a:t>
            </a:r>
            <a:endParaRPr lang="en-US" dirty="0" smtClean="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smtClean="0">
                  <a:latin typeface="+mj-lt"/>
                  <a:cs typeface="Arial" panose="020B0604020202020204" pitchFamily="34" charset="0"/>
                </a:rPr>
                <a:t>1</a:t>
              </a:r>
              <a:endParaRPr lang="nl-NL" sz="2320" b="1" dirty="0">
                <a:latin typeface="+mj-lt"/>
                <a:cs typeface="Arial" panose="020B0604020202020204" pitchFamily="34" charset="0"/>
              </a:endParaRP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smtClean="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13-May-18</a:t>
            </a:fld>
            <a:endParaRPr lang="nl-NL"/>
          </a:p>
        </p:txBody>
      </p:sp>
      <p:sp>
        <p:nvSpPr>
          <p:cNvPr id="5" name="Footer Placeholder 4"/>
          <p:cNvSpPr>
            <a:spLocks noGrp="1"/>
          </p:cNvSpPr>
          <p:nvPr>
            <p:ph type="ftr" sz="quarter" idx="11"/>
          </p:nvPr>
        </p:nvSpPr>
        <p:spPr/>
        <p:txBody>
          <a:bodyPr/>
          <a:lstStyle/>
          <a:p>
            <a:r>
              <a:rPr lang="nl-NL" smtClean="0"/>
              <a:t>Titel van de presentatie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smtClean="0"/>
              <a:t>CLICK TO EDIT MASTER TEXT STYLES</a:t>
            </a:r>
          </a:p>
        </p:txBody>
      </p:sp>
      <p:sp>
        <p:nvSpPr>
          <p:cNvPr id="2" name="Title 1"/>
          <p:cNvSpPr>
            <a:spLocks noGrp="1"/>
          </p:cNvSpPr>
          <p:nvPr>
            <p:ph type="title" hasCustomPrompt="1"/>
          </p:nvPr>
        </p:nvSpPr>
        <p:spPr/>
        <p:txBody>
          <a:bodyPr/>
          <a:lstStyle/>
          <a:p>
            <a:r>
              <a:rPr lang="nl-NL" dirty="0" smtClean="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13-May-18</a:t>
            </a:fld>
            <a:endParaRPr lang="nl-NL"/>
          </a:p>
        </p:txBody>
      </p:sp>
      <p:sp>
        <p:nvSpPr>
          <p:cNvPr id="5" name="Footer Placeholder 4"/>
          <p:cNvSpPr>
            <a:spLocks noGrp="1"/>
          </p:cNvSpPr>
          <p:nvPr>
            <p:ph type="ftr" sz="quarter" idx="11"/>
          </p:nvPr>
        </p:nvSpPr>
        <p:spPr/>
        <p:txBody>
          <a:bodyPr/>
          <a:lstStyle/>
          <a:p>
            <a:r>
              <a:rPr lang="nl-NL" smtClean="0"/>
              <a:t>Titel van de presentatie</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smtClean="0"/>
              <a:t>Centreer deze tekst altijd in het midden van het grootste kleurvlak</a:t>
            </a:r>
            <a:endParaRPr lang="nl-NL" dirty="0"/>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smtClean="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smtClean="0"/>
              <a:t>PAY OFF</a:t>
            </a:r>
            <a:endParaRPr lang="en-US" dirty="0"/>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smtClean="0"/>
              <a:t>TWEE REGELS MAXIMAAL</a:t>
            </a:r>
            <a:endParaRPr lang="nl-NL" dirty="0"/>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smtClean="0"/>
              <a:t>PAY OFF</a:t>
            </a:r>
            <a:endParaRPr lang="en-US" dirty="0"/>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smtClean="0"/>
              <a:t>TWEE REGELS MAXIMAAL</a:t>
            </a:r>
            <a:endParaRPr lang="nl-NL"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13-May-18</a:t>
            </a:fld>
            <a:endParaRPr lang="nl-NL"/>
          </a:p>
        </p:txBody>
      </p:sp>
      <p:sp>
        <p:nvSpPr>
          <p:cNvPr id="8" name="Footer Placeholder 7"/>
          <p:cNvSpPr>
            <a:spLocks noGrp="1"/>
          </p:cNvSpPr>
          <p:nvPr>
            <p:ph type="ftr" sz="quarter" idx="11"/>
          </p:nvPr>
        </p:nvSpPr>
        <p:spPr/>
        <p:txBody>
          <a:bodyPr/>
          <a:lstStyle/>
          <a:p>
            <a:r>
              <a:rPr lang="nl-NL" smtClean="0"/>
              <a:t>Titel van de presentatie</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smtClean="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smtClean="0">
                <a:solidFill>
                  <a:schemeClr val="tx1"/>
                </a:solidFill>
                <a:latin typeface="+mj-lt"/>
              </a:rPr>
              <a:t>           MET</a:t>
            </a:r>
            <a:r>
              <a:rPr lang="en-US" sz="2109" baseline="0" dirty="0" smtClean="0">
                <a:solidFill>
                  <a:schemeClr val="tx1"/>
                </a:solidFill>
                <a:latin typeface="+mj-lt"/>
              </a:rPr>
              <a:t> ANDERE WOORDEN</a:t>
            </a:r>
            <a:endParaRPr lang="nl-NL" sz="2109" dirty="0" err="1" smtClean="0">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smtClean="0">
                <a:solidFill>
                  <a:schemeClr val="tx1"/>
                </a:solidFill>
                <a:latin typeface="+mj-lt"/>
              </a:rPr>
              <a:t>	WE DOEN </a:t>
            </a:r>
          </a:p>
          <a:p>
            <a:pPr lvl="0"/>
            <a:r>
              <a:rPr lang="nl-NL" sz="3849" b="1" dirty="0" smtClean="0">
                <a:solidFill>
                  <a:schemeClr val="tx1"/>
                </a:solidFill>
                <a:latin typeface="+mj-lt"/>
              </a:rPr>
              <a:t>HET ANDERS</a:t>
            </a:r>
          </a:p>
          <a:p>
            <a:endParaRPr lang="nl-NL" sz="3849" b="1" dirty="0" err="1" smtClean="0">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smtClean="0"/>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smtClean="0"/>
              <a:t>Xxxx</a:t>
            </a:r>
          </a:p>
          <a:p>
            <a:pPr lvl="1"/>
            <a:r>
              <a:rPr lang="nl-NL" sz="1266" smtClean="0"/>
              <a:t>Xxxx</a:t>
            </a:r>
          </a:p>
          <a:p>
            <a:pPr lvl="2"/>
            <a:r>
              <a:rPr lang="nl-NL" sz="1266" smtClean="0"/>
              <a:t>Xxx</a:t>
            </a:r>
          </a:p>
          <a:p>
            <a:pPr lvl="3"/>
            <a:r>
              <a:rPr lang="nl-NL" sz="1266" smtClean="0"/>
              <a:t>Xxxxx</a:t>
            </a:r>
          </a:p>
        </p:txBody>
      </p:sp>
    </p:spTree>
    <p:extLst>
      <p:ext uri="{BB962C8B-B14F-4D97-AF65-F5344CB8AC3E}">
        <p14:creationId xmlns:p14="http://schemas.microsoft.com/office/powerpoint/2010/main" val="374227909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13-May-18</a:t>
            </a:fld>
            <a:endParaRPr lang="nl-NL"/>
          </a:p>
        </p:txBody>
      </p:sp>
      <p:sp>
        <p:nvSpPr>
          <p:cNvPr id="6" name="Footer Placeholder 5"/>
          <p:cNvSpPr>
            <a:spLocks noGrp="1"/>
          </p:cNvSpPr>
          <p:nvPr>
            <p:ph type="ftr" sz="quarter" idx="11"/>
          </p:nvPr>
        </p:nvSpPr>
        <p:spPr/>
        <p:txBody>
          <a:bodyPr/>
          <a:lstStyle/>
          <a:p>
            <a:r>
              <a:rPr lang="nl-NL" smtClean="0"/>
              <a:t>Titel van de presentatie</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smtClean="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smtClean="0"/>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smtClean="0"/>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smtClean="0"/>
              <a:t>CLICK TO EDIT MASTER TITLE STYLE</a:t>
            </a:r>
            <a:endParaRPr lang="nl-NL" noProof="0" dirty="0"/>
          </a:p>
        </p:txBody>
      </p:sp>
      <p:sp>
        <p:nvSpPr>
          <p:cNvPr id="5" name="Date Placeholder 4"/>
          <p:cNvSpPr>
            <a:spLocks noGrp="1"/>
          </p:cNvSpPr>
          <p:nvPr>
            <p:ph type="dt" sz="half" idx="10"/>
          </p:nvPr>
        </p:nvSpPr>
        <p:spPr/>
        <p:txBody>
          <a:bodyPr/>
          <a:lstStyle/>
          <a:p>
            <a:fld id="{A9710CDB-38B1-8E43-A846-6FE3B07A872E}" type="datetime1">
              <a:rPr lang="en-US" noProof="0" smtClean="0"/>
              <a:t>13-May-18</a:t>
            </a:fld>
            <a:endParaRPr lang="nl-NL" noProof="0" dirty="0"/>
          </a:p>
        </p:txBody>
      </p:sp>
      <p:sp>
        <p:nvSpPr>
          <p:cNvPr id="6" name="Footer Placeholder 5"/>
          <p:cNvSpPr>
            <a:spLocks noGrp="1"/>
          </p:cNvSpPr>
          <p:nvPr>
            <p:ph type="ftr" sz="quarter" idx="11"/>
          </p:nvPr>
        </p:nvSpPr>
        <p:spPr/>
        <p:txBody>
          <a:bodyPr/>
          <a:lstStyle/>
          <a:p>
            <a:r>
              <a:rPr lang="nl-NL" noProof="0" smtClean="0"/>
              <a:t>Titel van de presentatie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0.xml"/><Relationship Id="rId18" Type="http://schemas.openxmlformats.org/officeDocument/2006/relationships/slideLayout" Target="../slideLayouts/slideLayout35.xml"/><Relationship Id="rId26" Type="http://schemas.openxmlformats.org/officeDocument/2006/relationships/slideLayout" Target="../slideLayouts/slideLayout43.xml"/><Relationship Id="rId39" Type="http://schemas.openxmlformats.org/officeDocument/2006/relationships/slideLayout" Target="../slideLayouts/slideLayout56.xml"/><Relationship Id="rId21" Type="http://schemas.openxmlformats.org/officeDocument/2006/relationships/slideLayout" Target="../slideLayouts/slideLayout38.xml"/><Relationship Id="rId34" Type="http://schemas.openxmlformats.org/officeDocument/2006/relationships/slideLayout" Target="../slideLayouts/slideLayout51.xml"/><Relationship Id="rId42" Type="http://schemas.openxmlformats.org/officeDocument/2006/relationships/slideLayout" Target="../slideLayouts/slideLayout59.xml"/><Relationship Id="rId47" Type="http://schemas.openxmlformats.org/officeDocument/2006/relationships/slideLayout" Target="../slideLayouts/slideLayout64.xml"/><Relationship Id="rId50" Type="http://schemas.openxmlformats.org/officeDocument/2006/relationships/slideLayout" Target="../slideLayouts/slideLayout67.xml"/><Relationship Id="rId55" Type="http://schemas.openxmlformats.org/officeDocument/2006/relationships/slideLayout" Target="../slideLayouts/slideLayout72.xml"/><Relationship Id="rId63" Type="http://schemas.openxmlformats.org/officeDocument/2006/relationships/image" Target="../media/image5.png"/><Relationship Id="rId7" Type="http://schemas.openxmlformats.org/officeDocument/2006/relationships/slideLayout" Target="../slideLayouts/slideLayout24.xml"/><Relationship Id="rId2" Type="http://schemas.openxmlformats.org/officeDocument/2006/relationships/slideLayout" Target="../slideLayouts/slideLayout19.xml"/><Relationship Id="rId16" Type="http://schemas.openxmlformats.org/officeDocument/2006/relationships/slideLayout" Target="../slideLayouts/slideLayout33.xml"/><Relationship Id="rId29" Type="http://schemas.openxmlformats.org/officeDocument/2006/relationships/slideLayout" Target="../slideLayouts/slideLayout46.xml"/><Relationship Id="rId11" Type="http://schemas.openxmlformats.org/officeDocument/2006/relationships/slideLayout" Target="../slideLayouts/slideLayout28.xml"/><Relationship Id="rId24" Type="http://schemas.openxmlformats.org/officeDocument/2006/relationships/slideLayout" Target="../slideLayouts/slideLayout41.xml"/><Relationship Id="rId32" Type="http://schemas.openxmlformats.org/officeDocument/2006/relationships/slideLayout" Target="../slideLayouts/slideLayout49.xml"/><Relationship Id="rId37" Type="http://schemas.openxmlformats.org/officeDocument/2006/relationships/slideLayout" Target="../slideLayouts/slideLayout54.xml"/><Relationship Id="rId40" Type="http://schemas.openxmlformats.org/officeDocument/2006/relationships/slideLayout" Target="../slideLayouts/slideLayout57.xml"/><Relationship Id="rId45" Type="http://schemas.openxmlformats.org/officeDocument/2006/relationships/slideLayout" Target="../slideLayouts/slideLayout62.xml"/><Relationship Id="rId53" Type="http://schemas.openxmlformats.org/officeDocument/2006/relationships/slideLayout" Target="../slideLayouts/slideLayout70.xml"/><Relationship Id="rId58" Type="http://schemas.openxmlformats.org/officeDocument/2006/relationships/slideLayout" Target="../slideLayouts/slideLayout75.xml"/><Relationship Id="rId5" Type="http://schemas.openxmlformats.org/officeDocument/2006/relationships/slideLayout" Target="../slideLayouts/slideLayout22.xml"/><Relationship Id="rId61" Type="http://schemas.openxmlformats.org/officeDocument/2006/relationships/slideLayout" Target="../slideLayouts/slideLayout78.xml"/><Relationship Id="rId19" Type="http://schemas.openxmlformats.org/officeDocument/2006/relationships/slideLayout" Target="../slideLayouts/slideLayout36.xml"/><Relationship Id="rId14" Type="http://schemas.openxmlformats.org/officeDocument/2006/relationships/slideLayout" Target="../slideLayouts/slideLayout31.xml"/><Relationship Id="rId22" Type="http://schemas.openxmlformats.org/officeDocument/2006/relationships/slideLayout" Target="../slideLayouts/slideLayout39.xml"/><Relationship Id="rId27" Type="http://schemas.openxmlformats.org/officeDocument/2006/relationships/slideLayout" Target="../slideLayouts/slideLayout44.xml"/><Relationship Id="rId30" Type="http://schemas.openxmlformats.org/officeDocument/2006/relationships/slideLayout" Target="../slideLayouts/slideLayout47.xml"/><Relationship Id="rId35" Type="http://schemas.openxmlformats.org/officeDocument/2006/relationships/slideLayout" Target="../slideLayouts/slideLayout52.xml"/><Relationship Id="rId43" Type="http://schemas.openxmlformats.org/officeDocument/2006/relationships/slideLayout" Target="../slideLayouts/slideLayout60.xml"/><Relationship Id="rId48" Type="http://schemas.openxmlformats.org/officeDocument/2006/relationships/slideLayout" Target="../slideLayouts/slideLayout65.xml"/><Relationship Id="rId56" Type="http://schemas.openxmlformats.org/officeDocument/2006/relationships/slideLayout" Target="../slideLayouts/slideLayout73.xml"/><Relationship Id="rId64" Type="http://schemas.openxmlformats.org/officeDocument/2006/relationships/image" Target="../media/image6.png"/><Relationship Id="rId8" Type="http://schemas.openxmlformats.org/officeDocument/2006/relationships/slideLayout" Target="../slideLayouts/slideLayout25.xml"/><Relationship Id="rId51" Type="http://schemas.openxmlformats.org/officeDocument/2006/relationships/slideLayout" Target="../slideLayouts/slideLayout68.xml"/><Relationship Id="rId3" Type="http://schemas.openxmlformats.org/officeDocument/2006/relationships/slideLayout" Target="../slideLayouts/slideLayout20.xml"/><Relationship Id="rId12" Type="http://schemas.openxmlformats.org/officeDocument/2006/relationships/slideLayout" Target="../slideLayouts/slideLayout29.xml"/><Relationship Id="rId17" Type="http://schemas.openxmlformats.org/officeDocument/2006/relationships/slideLayout" Target="../slideLayouts/slideLayout34.xml"/><Relationship Id="rId25" Type="http://schemas.openxmlformats.org/officeDocument/2006/relationships/slideLayout" Target="../slideLayouts/slideLayout42.xml"/><Relationship Id="rId33" Type="http://schemas.openxmlformats.org/officeDocument/2006/relationships/slideLayout" Target="../slideLayouts/slideLayout50.xml"/><Relationship Id="rId38" Type="http://schemas.openxmlformats.org/officeDocument/2006/relationships/slideLayout" Target="../slideLayouts/slideLayout55.xml"/><Relationship Id="rId46" Type="http://schemas.openxmlformats.org/officeDocument/2006/relationships/slideLayout" Target="../slideLayouts/slideLayout63.xml"/><Relationship Id="rId59" Type="http://schemas.openxmlformats.org/officeDocument/2006/relationships/slideLayout" Target="../slideLayouts/slideLayout76.xml"/><Relationship Id="rId20" Type="http://schemas.openxmlformats.org/officeDocument/2006/relationships/slideLayout" Target="../slideLayouts/slideLayout37.xml"/><Relationship Id="rId41" Type="http://schemas.openxmlformats.org/officeDocument/2006/relationships/slideLayout" Target="../slideLayouts/slideLayout58.xml"/><Relationship Id="rId54" Type="http://schemas.openxmlformats.org/officeDocument/2006/relationships/slideLayout" Target="../slideLayouts/slideLayout71.xml"/><Relationship Id="rId62" Type="http://schemas.openxmlformats.org/officeDocument/2006/relationships/theme" Target="../theme/theme2.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5" Type="http://schemas.openxmlformats.org/officeDocument/2006/relationships/slideLayout" Target="../slideLayouts/slideLayout32.xml"/><Relationship Id="rId23" Type="http://schemas.openxmlformats.org/officeDocument/2006/relationships/slideLayout" Target="../slideLayouts/slideLayout40.xml"/><Relationship Id="rId28" Type="http://schemas.openxmlformats.org/officeDocument/2006/relationships/slideLayout" Target="../slideLayouts/slideLayout45.xml"/><Relationship Id="rId36" Type="http://schemas.openxmlformats.org/officeDocument/2006/relationships/slideLayout" Target="../slideLayouts/slideLayout53.xml"/><Relationship Id="rId49" Type="http://schemas.openxmlformats.org/officeDocument/2006/relationships/slideLayout" Target="../slideLayouts/slideLayout66.xml"/><Relationship Id="rId57" Type="http://schemas.openxmlformats.org/officeDocument/2006/relationships/slideLayout" Target="../slideLayouts/slideLayout74.xml"/><Relationship Id="rId10" Type="http://schemas.openxmlformats.org/officeDocument/2006/relationships/slideLayout" Target="../slideLayouts/slideLayout27.xml"/><Relationship Id="rId31" Type="http://schemas.openxmlformats.org/officeDocument/2006/relationships/slideLayout" Target="../slideLayouts/slideLayout48.xml"/><Relationship Id="rId44" Type="http://schemas.openxmlformats.org/officeDocument/2006/relationships/slideLayout" Target="../slideLayouts/slideLayout61.xml"/><Relationship Id="rId52" Type="http://schemas.openxmlformats.org/officeDocument/2006/relationships/slideLayout" Target="../slideLayouts/slideLayout69.xml"/><Relationship Id="rId60" Type="http://schemas.openxmlformats.org/officeDocument/2006/relationships/slideLayout" Target="../slideLayouts/slideLayout77.xml"/><Relationship Id="rId4" Type="http://schemas.openxmlformats.org/officeDocument/2006/relationships/slideLayout" Target="../slideLayouts/slideLayout21.xml"/><Relationship Id="rId9"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smtClean="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smtClean="0"/>
              <a:t>Klik om de tekststijl van het model te bewerken</a:t>
            </a:r>
          </a:p>
          <a:p>
            <a:pPr lvl="1"/>
            <a:r>
              <a:rPr lang="nl-NL" dirty="0" smtClean="0"/>
              <a:t>Tweede niveau</a:t>
            </a:r>
          </a:p>
          <a:p>
            <a:pPr lvl="2"/>
            <a:r>
              <a:rPr lang="nl-NL" dirty="0" smtClean="0"/>
              <a:t>Derde niveau</a:t>
            </a:r>
          </a:p>
          <a:p>
            <a:pPr lvl="3"/>
            <a:r>
              <a:rPr lang="nl-NL" dirty="0" smtClean="0"/>
              <a:t>Vierde niveau</a:t>
            </a:r>
          </a:p>
          <a:p>
            <a:pPr lvl="4"/>
            <a:r>
              <a:rPr lang="nl-NL" dirty="0" smtClean="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E300D605-E2BB-8B4E-A2F3-5A64231C34A6}" type="datetime1">
              <a:rPr lang="en-US" smtClean="0"/>
              <a:t>13-May-18</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nl-NL" smtClean="0"/>
              <a:t>Titel van de presentatie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697" r:id="rId16"/>
    <p:sldLayoutId id="2147483760" r:id="rId17"/>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smtClean="0"/>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timing>
    <p:tnLst>
      <p:par>
        <p:cTn id="1" dur="indefinite" restart="never" nodeType="tmRoot"/>
      </p:par>
    </p:tnLst>
  </p:timing>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100.xml.rels><?xml version="1.0" encoding="UTF-8" standalone="yes"?>
<Relationships xmlns="http://schemas.openxmlformats.org/package/2006/relationships"><Relationship Id="rId8" Type="http://schemas.openxmlformats.org/officeDocument/2006/relationships/image" Target="../media/image257.png"/><Relationship Id="rId3" Type="http://schemas.openxmlformats.org/officeDocument/2006/relationships/image" Target="../media/image256.png"/><Relationship Id="rId7" Type="http://schemas.openxmlformats.org/officeDocument/2006/relationships/hyperlink" Target="mailto:info@amis.nl"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260.png"/><Relationship Id="rId5" Type="http://schemas.openxmlformats.org/officeDocument/2006/relationships/hyperlink" Target="mailto:lucas.jellema@amis.nl" TargetMode="External"/><Relationship Id="rId10" Type="http://schemas.openxmlformats.org/officeDocument/2006/relationships/image" Target="../media/image259.png"/><Relationship Id="rId4" Type="http://schemas.openxmlformats.org/officeDocument/2006/relationships/hyperlink" Target="http://technology.amis.nl/" TargetMode="External"/><Relationship Id="rId9" Type="http://schemas.openxmlformats.org/officeDocument/2006/relationships/image" Target="../media/image25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jpeg"/><Relationship Id="rId18" Type="http://schemas.openxmlformats.org/officeDocument/2006/relationships/image" Target="../media/image70.jpeg"/><Relationship Id="rId3" Type="http://schemas.openxmlformats.org/officeDocument/2006/relationships/image" Target="../media/image55.png"/><Relationship Id="rId21" Type="http://schemas.openxmlformats.org/officeDocument/2006/relationships/image" Target="../media/image72.png"/><Relationship Id="rId7" Type="http://schemas.openxmlformats.org/officeDocument/2006/relationships/image" Target="../media/image59.png"/><Relationship Id="rId12" Type="http://schemas.openxmlformats.org/officeDocument/2006/relationships/image" Target="../media/image64.jpeg"/><Relationship Id="rId17" Type="http://schemas.openxmlformats.org/officeDocument/2006/relationships/image" Target="../media/image69.png"/><Relationship Id="rId2" Type="http://schemas.openxmlformats.org/officeDocument/2006/relationships/image" Target="../media/image54.png"/><Relationship Id="rId16" Type="http://schemas.openxmlformats.org/officeDocument/2006/relationships/image" Target="../media/image68.png"/><Relationship Id="rId20" Type="http://schemas.microsoft.com/office/2007/relationships/hdphoto" Target="../media/hdphoto1.wdp"/><Relationship Id="rId1" Type="http://schemas.openxmlformats.org/officeDocument/2006/relationships/slideLayout" Target="../slideLayouts/slideLayout46.xml"/><Relationship Id="rId6" Type="http://schemas.openxmlformats.org/officeDocument/2006/relationships/image" Target="../media/image58.png"/><Relationship Id="rId11" Type="http://schemas.openxmlformats.org/officeDocument/2006/relationships/image" Target="../media/image63.jpeg"/><Relationship Id="rId5" Type="http://schemas.openxmlformats.org/officeDocument/2006/relationships/image" Target="../media/image57.png"/><Relationship Id="rId15" Type="http://schemas.openxmlformats.org/officeDocument/2006/relationships/image" Target="../media/image67.jpeg"/><Relationship Id="rId10" Type="http://schemas.openxmlformats.org/officeDocument/2006/relationships/image" Target="../media/image62.png"/><Relationship Id="rId19" Type="http://schemas.openxmlformats.org/officeDocument/2006/relationships/image" Target="../media/image71.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6.jpeg"/><Relationship Id="rId22" Type="http://schemas.openxmlformats.org/officeDocument/2006/relationships/image" Target="../media/image73.jpeg"/></Relationships>
</file>

<file path=ppt/slides/_rels/slide15.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8" Type="http://schemas.openxmlformats.org/officeDocument/2006/relationships/image" Target="../media/image83.jpeg"/><Relationship Id="rId3" Type="http://schemas.openxmlformats.org/officeDocument/2006/relationships/image" Target="../media/image78.jpeg"/><Relationship Id="rId7" Type="http://schemas.openxmlformats.org/officeDocument/2006/relationships/image" Target="../media/image82.jpeg"/><Relationship Id="rId2" Type="http://schemas.openxmlformats.org/officeDocument/2006/relationships/image" Target="../media/image77.jpeg"/><Relationship Id="rId1" Type="http://schemas.openxmlformats.org/officeDocument/2006/relationships/slideLayout" Target="../slideLayouts/slideLayout5.xml"/><Relationship Id="rId6" Type="http://schemas.openxmlformats.org/officeDocument/2006/relationships/image" Target="../media/image81.jpeg"/><Relationship Id="rId11" Type="http://schemas.openxmlformats.org/officeDocument/2006/relationships/image" Target="../media/image86.jpeg"/><Relationship Id="rId5" Type="http://schemas.openxmlformats.org/officeDocument/2006/relationships/image" Target="../media/image80.jpeg"/><Relationship Id="rId10" Type="http://schemas.openxmlformats.org/officeDocument/2006/relationships/image" Target="../media/image85.jpeg"/><Relationship Id="rId4" Type="http://schemas.openxmlformats.org/officeDocument/2006/relationships/image" Target="../media/image79.png"/><Relationship Id="rId9" Type="http://schemas.openxmlformats.org/officeDocument/2006/relationships/image" Target="../media/image84.jpeg"/></Relationships>
</file>

<file path=ppt/slides/_rels/slide2.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81.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80.jpeg"/><Relationship Id="rId17" Type="http://schemas.openxmlformats.org/officeDocument/2006/relationships/image" Target="../media/image86.jpeg"/><Relationship Id="rId2" Type="http://schemas.openxmlformats.org/officeDocument/2006/relationships/image" Target="../media/image85.jpeg"/><Relationship Id="rId16" Type="http://schemas.openxmlformats.org/officeDocument/2006/relationships/image" Target="../media/image84.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79.png"/><Relationship Id="rId5" Type="http://schemas.openxmlformats.org/officeDocument/2006/relationships/diagramQuickStyle" Target="../diagrams/quickStyle1.xml"/><Relationship Id="rId15" Type="http://schemas.openxmlformats.org/officeDocument/2006/relationships/image" Target="../media/image83.jpeg"/><Relationship Id="rId10" Type="http://schemas.openxmlformats.org/officeDocument/2006/relationships/image" Target="../media/image78.jpeg"/><Relationship Id="rId4" Type="http://schemas.openxmlformats.org/officeDocument/2006/relationships/diagramLayout" Target="../diagrams/layout1.xml"/><Relationship Id="rId9" Type="http://schemas.openxmlformats.org/officeDocument/2006/relationships/image" Target="../media/image77.jpeg"/><Relationship Id="rId14" Type="http://schemas.openxmlformats.org/officeDocument/2006/relationships/image" Target="../media/image82.jpeg"/></Relationships>
</file>

<file path=ppt/slides/_rels/slide22.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81.jpeg"/><Relationship Id="rId18" Type="http://schemas.openxmlformats.org/officeDocument/2006/relationships/image" Target="../media/image89.jpeg"/><Relationship Id="rId3" Type="http://schemas.openxmlformats.org/officeDocument/2006/relationships/diagramLayout" Target="../diagrams/layout2.xml"/><Relationship Id="rId7" Type="http://schemas.openxmlformats.org/officeDocument/2006/relationships/image" Target="../media/image85.jpeg"/><Relationship Id="rId12" Type="http://schemas.openxmlformats.org/officeDocument/2006/relationships/image" Target="../media/image80.jpeg"/><Relationship Id="rId17" Type="http://schemas.openxmlformats.org/officeDocument/2006/relationships/image" Target="../media/image86.jpeg"/><Relationship Id="rId2" Type="http://schemas.openxmlformats.org/officeDocument/2006/relationships/diagramData" Target="../diagrams/data2.xml"/><Relationship Id="rId16" Type="http://schemas.openxmlformats.org/officeDocument/2006/relationships/image" Target="../media/image84.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79.png"/><Relationship Id="rId5" Type="http://schemas.openxmlformats.org/officeDocument/2006/relationships/diagramColors" Target="../diagrams/colors2.xml"/><Relationship Id="rId15" Type="http://schemas.openxmlformats.org/officeDocument/2006/relationships/image" Target="../media/image83.jpeg"/><Relationship Id="rId10" Type="http://schemas.openxmlformats.org/officeDocument/2006/relationships/image" Target="../media/image78.jpeg"/><Relationship Id="rId4" Type="http://schemas.openxmlformats.org/officeDocument/2006/relationships/diagramQuickStyle" Target="../diagrams/quickStyle2.xml"/><Relationship Id="rId9" Type="http://schemas.openxmlformats.org/officeDocument/2006/relationships/image" Target="../media/image77.jpeg"/><Relationship Id="rId14" Type="http://schemas.openxmlformats.org/officeDocument/2006/relationships/image" Target="../media/image82.jpeg"/></Relationships>
</file>

<file path=ppt/slides/_rels/slide23.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jpeg"/><Relationship Id="rId1" Type="http://schemas.openxmlformats.org/officeDocument/2006/relationships/slideLayout" Target="../slideLayouts/slideLayout5.xml"/><Relationship Id="rId5" Type="http://schemas.openxmlformats.org/officeDocument/2006/relationships/image" Target="../media/image93.jpeg"/><Relationship Id="rId4" Type="http://schemas.openxmlformats.org/officeDocument/2006/relationships/image" Target="../media/image92.gif"/></Relationships>
</file>

<file path=ppt/slides/_rels/slide24.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100.jpeg"/><Relationship Id="rId3" Type="http://schemas.openxmlformats.org/officeDocument/2006/relationships/image" Target="../media/image95.jpeg"/><Relationship Id="rId7" Type="http://schemas.openxmlformats.org/officeDocument/2006/relationships/image" Target="../media/image99.png"/><Relationship Id="rId2" Type="http://schemas.openxmlformats.org/officeDocument/2006/relationships/image" Target="../media/image94.jpeg"/><Relationship Id="rId1" Type="http://schemas.openxmlformats.org/officeDocument/2006/relationships/slideLayout" Target="../slideLayouts/slideLayout5.xml"/><Relationship Id="rId6" Type="http://schemas.openxmlformats.org/officeDocument/2006/relationships/image" Target="../media/image98.jpeg"/><Relationship Id="rId5" Type="http://schemas.openxmlformats.org/officeDocument/2006/relationships/image" Target="../media/image97.jpeg"/><Relationship Id="rId4" Type="http://schemas.openxmlformats.org/officeDocument/2006/relationships/image" Target="../media/image96.png"/></Relationships>
</file>

<file path=ppt/slides/_rels/slide2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7.jpe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09.jpe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116.jpeg"/><Relationship Id="rId3" Type="http://schemas.openxmlformats.org/officeDocument/2006/relationships/image" Target="../media/image111.jpeg"/><Relationship Id="rId7" Type="http://schemas.openxmlformats.org/officeDocument/2006/relationships/image" Target="../media/image115.jpeg"/><Relationship Id="rId2" Type="http://schemas.openxmlformats.org/officeDocument/2006/relationships/image" Target="../media/image110.jpeg"/><Relationship Id="rId1" Type="http://schemas.openxmlformats.org/officeDocument/2006/relationships/slideLayout" Target="../slideLayouts/slideLayout5.xml"/><Relationship Id="rId6" Type="http://schemas.openxmlformats.org/officeDocument/2006/relationships/image" Target="../media/image114.jpeg"/><Relationship Id="rId5" Type="http://schemas.openxmlformats.org/officeDocument/2006/relationships/image" Target="../media/image113.jpeg"/><Relationship Id="rId10" Type="http://schemas.openxmlformats.org/officeDocument/2006/relationships/image" Target="../media/image118.jpeg"/><Relationship Id="rId4" Type="http://schemas.openxmlformats.org/officeDocument/2006/relationships/image" Target="../media/image112.jpeg"/><Relationship Id="rId9" Type="http://schemas.openxmlformats.org/officeDocument/2006/relationships/image" Target="../media/image117.jpeg"/></Relationships>
</file>

<file path=ppt/slides/_rels/slide34.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94.jpeg"/><Relationship Id="rId1" Type="http://schemas.openxmlformats.org/officeDocument/2006/relationships/slideLayout" Target="../slideLayouts/slideLayout5.xml"/><Relationship Id="rId5" Type="http://schemas.openxmlformats.org/officeDocument/2006/relationships/image" Target="../media/image122.png"/><Relationship Id="rId4" Type="http://schemas.openxmlformats.org/officeDocument/2006/relationships/image" Target="../media/image121.png"/></Relationships>
</file>

<file path=ppt/slides/_rels/slide37.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4.xml"/><Relationship Id="rId1" Type="http://schemas.openxmlformats.org/officeDocument/2006/relationships/slideLayout" Target="../slideLayouts/slideLayout5.xml"/><Relationship Id="rId5" Type="http://schemas.openxmlformats.org/officeDocument/2006/relationships/image" Target="../media/image126.jpeg"/><Relationship Id="rId4" Type="http://schemas.openxmlformats.org/officeDocument/2006/relationships/image" Target="../media/image125.png"/></Relationships>
</file>

<file path=ppt/slides/_rels/slide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http://technology.amis.nl/" TargetMode="External"/><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31.jpeg"/><Relationship Id="rId4" Type="http://schemas.openxmlformats.org/officeDocument/2006/relationships/image" Target="../media/image30.png"/></Relationships>
</file>

<file path=ppt/slides/_rels/slide40.xml.rels><?xml version="1.0" encoding="UTF-8" standalone="yes"?>
<Relationships xmlns="http://schemas.openxmlformats.org/package/2006/relationships"><Relationship Id="rId3" Type="http://schemas.openxmlformats.org/officeDocument/2006/relationships/image" Target="../media/image127.jpg"/><Relationship Id="rId7" Type="http://schemas.openxmlformats.org/officeDocument/2006/relationships/image" Target="../media/image131.jp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41.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7.png"/><Relationship Id="rId1" Type="http://schemas.openxmlformats.org/officeDocument/2006/relationships/slideLayout" Target="../slideLayouts/slideLayout5.xml"/><Relationship Id="rId5" Type="http://schemas.openxmlformats.org/officeDocument/2006/relationships/image" Target="../media/image135.jpeg"/><Relationship Id="rId4" Type="http://schemas.openxmlformats.org/officeDocument/2006/relationships/image" Target="../media/image1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image" Target="../media/image140.png"/></Relationships>
</file>

<file path=ppt/slides/_rels/slide49.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5.xml"/><Relationship Id="rId4" Type="http://schemas.openxmlformats.org/officeDocument/2006/relationships/image" Target="../media/image146.jpeg"/></Relationships>
</file>

<file path=ppt/slides/_rels/slide5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49.png"/><Relationship Id="rId4" Type="http://schemas.openxmlformats.org/officeDocument/2006/relationships/image" Target="../media/image148.png"/></Relationships>
</file>

<file path=ppt/slides/_rels/slide5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5.png"/></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144.png"/><Relationship Id="rId4" Type="http://schemas.openxmlformats.org/officeDocument/2006/relationships/image" Target="../media/image145.png"/></Relationships>
</file>

<file path=ppt/slides/_rels/slide57.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56.png"/><Relationship Id="rId7" Type="http://schemas.openxmlformats.org/officeDocument/2006/relationships/hyperlink" Target="http://129.150.114.134:5601/app/kibana#/discover" TargetMode="External"/><Relationship Id="rId12" Type="http://schemas.openxmlformats.org/officeDocument/2006/relationships/image" Target="../media/image144.png"/><Relationship Id="rId2" Type="http://schemas.openxmlformats.org/officeDocument/2006/relationships/image" Target="../media/image54.png"/><Relationship Id="rId1" Type="http://schemas.openxmlformats.org/officeDocument/2006/relationships/slideLayout" Target="../slideLayouts/slideLayout5.xml"/><Relationship Id="rId6" Type="http://schemas.openxmlformats.org/officeDocument/2006/relationships/image" Target="../media/image59.png"/><Relationship Id="rId11" Type="http://schemas.openxmlformats.org/officeDocument/2006/relationships/image" Target="../media/image145.png"/><Relationship Id="rId5" Type="http://schemas.openxmlformats.org/officeDocument/2006/relationships/image" Target="../media/image58.png"/><Relationship Id="rId10" Type="http://schemas.openxmlformats.org/officeDocument/2006/relationships/image" Target="../media/image138.png"/><Relationship Id="rId4" Type="http://schemas.openxmlformats.org/officeDocument/2006/relationships/image" Target="../media/image57.png"/><Relationship Id="rId9" Type="http://schemas.openxmlformats.org/officeDocument/2006/relationships/image" Target="../media/image152.jpeg"/></Relationships>
</file>

<file path=ppt/slides/_rels/slide58.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55.png"/></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 Id="rId4" Type="http://schemas.openxmlformats.org/officeDocument/2006/relationships/image" Target="../media/image37.jpeg"/></Relationships>
</file>

<file path=ppt/slides/_rels/slide6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15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64.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63.jpeg"/><Relationship Id="rId5" Type="http://schemas.openxmlformats.org/officeDocument/2006/relationships/image" Target="../media/image162.jpeg"/><Relationship Id="rId4" Type="http://schemas.openxmlformats.org/officeDocument/2006/relationships/image" Target="../media/image161.jpeg"/></Relationships>
</file>

<file path=ppt/slides/_rels/slide66.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74.jpeg"/><Relationship Id="rId3" Type="http://schemas.openxmlformats.org/officeDocument/2006/relationships/image" Target="../media/image165.png"/><Relationship Id="rId7" Type="http://schemas.openxmlformats.org/officeDocument/2006/relationships/image" Target="../media/image169.png"/><Relationship Id="rId12" Type="http://schemas.openxmlformats.org/officeDocument/2006/relationships/image" Target="../media/image173.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68.png"/><Relationship Id="rId11" Type="http://schemas.openxmlformats.org/officeDocument/2006/relationships/image" Target="../media/image56.png"/><Relationship Id="rId5" Type="http://schemas.openxmlformats.org/officeDocument/2006/relationships/image" Target="../media/image167.png"/><Relationship Id="rId10" Type="http://schemas.openxmlformats.org/officeDocument/2006/relationships/image" Target="../media/image172.jpeg"/><Relationship Id="rId4" Type="http://schemas.openxmlformats.org/officeDocument/2006/relationships/image" Target="../media/image166.png"/><Relationship Id="rId9" Type="http://schemas.openxmlformats.org/officeDocument/2006/relationships/image" Target="../media/image171.jpeg"/></Relationships>
</file>

<file path=ppt/slides/_rels/slide6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76.png"/></Relationships>
</file>

<file path=ppt/slides/_rels/slide68.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5.xml"/><Relationship Id="rId6" Type="http://schemas.openxmlformats.org/officeDocument/2006/relationships/image" Target="../media/image60.png"/><Relationship Id="rId5" Type="http://schemas.openxmlformats.org/officeDocument/2006/relationships/image" Target="../media/image181.png"/><Relationship Id="rId4" Type="http://schemas.openxmlformats.org/officeDocument/2006/relationships/image" Target="../media/image180.jpe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3.jpeg"/><Relationship Id="rId2" Type="http://schemas.openxmlformats.org/officeDocument/2006/relationships/image" Target="../media/image38.png"/><Relationship Id="rId1" Type="http://schemas.openxmlformats.org/officeDocument/2006/relationships/slideLayout" Target="../slideLayouts/slideLayout5.xml"/><Relationship Id="rId6" Type="http://schemas.openxmlformats.org/officeDocument/2006/relationships/image" Target="../media/image42.jpeg"/><Relationship Id="rId5" Type="http://schemas.openxmlformats.org/officeDocument/2006/relationships/image" Target="../media/image41.jpeg"/><Relationship Id="rId4" Type="http://schemas.openxmlformats.org/officeDocument/2006/relationships/image" Target="../media/image40.jpeg"/></Relationships>
</file>

<file path=ppt/slides/_rels/slide70.xml.rels><?xml version="1.0" encoding="UTF-8" standalone="yes"?>
<Relationships xmlns="http://schemas.openxmlformats.org/package/2006/relationships"><Relationship Id="rId2" Type="http://schemas.openxmlformats.org/officeDocument/2006/relationships/image" Target="../media/image182.jpe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194.png"/><Relationship Id="rId3" Type="http://schemas.openxmlformats.org/officeDocument/2006/relationships/image" Target="../media/image185.jpeg"/><Relationship Id="rId7" Type="http://schemas.openxmlformats.org/officeDocument/2006/relationships/image" Target="../media/image189.jpeg"/><Relationship Id="rId12" Type="http://schemas.openxmlformats.org/officeDocument/2006/relationships/image" Target="../media/image193.png"/><Relationship Id="rId2" Type="http://schemas.openxmlformats.org/officeDocument/2006/relationships/image" Target="../media/image184.png"/><Relationship Id="rId1" Type="http://schemas.openxmlformats.org/officeDocument/2006/relationships/slideLayout" Target="../slideLayouts/slideLayout5.xml"/><Relationship Id="rId6" Type="http://schemas.openxmlformats.org/officeDocument/2006/relationships/image" Target="../media/image188.png"/><Relationship Id="rId11" Type="http://schemas.openxmlformats.org/officeDocument/2006/relationships/image" Target="../media/image192.png"/><Relationship Id="rId5" Type="http://schemas.openxmlformats.org/officeDocument/2006/relationships/image" Target="../media/image187.png"/><Relationship Id="rId10" Type="http://schemas.openxmlformats.org/officeDocument/2006/relationships/image" Target="../media/image191.png"/><Relationship Id="rId4" Type="http://schemas.openxmlformats.org/officeDocument/2006/relationships/image" Target="../media/image186.png"/><Relationship Id="rId9" Type="http://schemas.openxmlformats.org/officeDocument/2006/relationships/image" Target="../media/image190.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5.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4.png"/><Relationship Id="rId17" Type="http://schemas.openxmlformats.org/officeDocument/2006/relationships/image" Target="../media/image208.jpeg"/><Relationship Id="rId2" Type="http://schemas.openxmlformats.org/officeDocument/2006/relationships/image" Target="../media/image195.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99.png"/><Relationship Id="rId11" Type="http://schemas.openxmlformats.org/officeDocument/2006/relationships/image" Target="../media/image203.png"/><Relationship Id="rId5" Type="http://schemas.openxmlformats.org/officeDocument/2006/relationships/image" Target="../media/image198.jpeg"/><Relationship Id="rId15" Type="http://schemas.openxmlformats.org/officeDocument/2006/relationships/image" Target="../media/image207.png"/><Relationship Id="rId10" Type="http://schemas.openxmlformats.org/officeDocument/2006/relationships/image" Target="../media/image202.jpeg"/><Relationship Id="rId4" Type="http://schemas.openxmlformats.org/officeDocument/2006/relationships/image" Target="../media/image197.png"/><Relationship Id="rId9" Type="http://schemas.openxmlformats.org/officeDocument/2006/relationships/image" Target="../media/image201.png"/><Relationship Id="rId14" Type="http://schemas.openxmlformats.org/officeDocument/2006/relationships/image" Target="../media/image206.png"/></Relationships>
</file>

<file path=ppt/slides/_rels/slide7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image" Target="../media/image211.jpeg"/><Relationship Id="rId1" Type="http://schemas.openxmlformats.org/officeDocument/2006/relationships/slideLayout" Target="../slideLayouts/slideLayout5.xml"/><Relationship Id="rId4" Type="http://schemas.openxmlformats.org/officeDocument/2006/relationships/image" Target="../media/image213.png"/></Relationships>
</file>

<file path=ppt/slides/_rels/slide78.xml.rels><?xml version="1.0" encoding="UTF-8" standalone="yes"?>
<Relationships xmlns="http://schemas.openxmlformats.org/package/2006/relationships"><Relationship Id="rId3" Type="http://schemas.openxmlformats.org/officeDocument/2006/relationships/image" Target="../media/image215.jpeg"/><Relationship Id="rId2" Type="http://schemas.openxmlformats.org/officeDocument/2006/relationships/image" Target="../media/image214.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217.jpeg"/><Relationship Id="rId2" Type="http://schemas.openxmlformats.org/officeDocument/2006/relationships/image" Target="../media/image216.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png"/><Relationship Id="rId1" Type="http://schemas.openxmlformats.org/officeDocument/2006/relationships/slideLayout" Target="../slideLayouts/slideLayout5.xml"/><Relationship Id="rId5" Type="http://schemas.openxmlformats.org/officeDocument/2006/relationships/image" Target="../media/image47.jpeg"/><Relationship Id="rId4" Type="http://schemas.openxmlformats.org/officeDocument/2006/relationships/image" Target="../media/image46.jpeg"/></Relationships>
</file>

<file path=ppt/slides/_rels/slide80.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5.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4.png"/><Relationship Id="rId2" Type="http://schemas.openxmlformats.org/officeDocument/2006/relationships/image" Target="../media/image195.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99.png"/><Relationship Id="rId11" Type="http://schemas.openxmlformats.org/officeDocument/2006/relationships/image" Target="../media/image203.png"/><Relationship Id="rId5" Type="http://schemas.openxmlformats.org/officeDocument/2006/relationships/image" Target="../media/image198.jpeg"/><Relationship Id="rId15" Type="http://schemas.openxmlformats.org/officeDocument/2006/relationships/image" Target="../media/image207.png"/><Relationship Id="rId10" Type="http://schemas.openxmlformats.org/officeDocument/2006/relationships/image" Target="../media/image202.jpeg"/><Relationship Id="rId4" Type="http://schemas.openxmlformats.org/officeDocument/2006/relationships/image" Target="../media/image197.png"/><Relationship Id="rId9" Type="http://schemas.openxmlformats.org/officeDocument/2006/relationships/image" Target="../media/image201.png"/><Relationship Id="rId14" Type="http://schemas.openxmlformats.org/officeDocument/2006/relationships/image" Target="../media/image206.png"/></Relationships>
</file>

<file path=ppt/slides/_rels/slide81.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5.xml"/><Relationship Id="rId4" Type="http://schemas.openxmlformats.org/officeDocument/2006/relationships/image" Target="../media/image222.png"/></Relationships>
</file>

<file path=ppt/slides/_rels/slide8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205.png"/><Relationship Id="rId3" Type="http://schemas.openxmlformats.org/officeDocument/2006/relationships/image" Target="../media/image196.png"/><Relationship Id="rId7" Type="http://schemas.openxmlformats.org/officeDocument/2006/relationships/image" Target="../media/image200.png"/><Relationship Id="rId12" Type="http://schemas.openxmlformats.org/officeDocument/2006/relationships/image" Target="../media/image204.png"/><Relationship Id="rId2" Type="http://schemas.openxmlformats.org/officeDocument/2006/relationships/image" Target="../media/image195.png"/><Relationship Id="rId1" Type="http://schemas.openxmlformats.org/officeDocument/2006/relationships/slideLayout" Target="../slideLayouts/slideLayout5.xml"/><Relationship Id="rId6" Type="http://schemas.openxmlformats.org/officeDocument/2006/relationships/image" Target="../media/image199.png"/><Relationship Id="rId11" Type="http://schemas.openxmlformats.org/officeDocument/2006/relationships/image" Target="../media/image203.png"/><Relationship Id="rId5" Type="http://schemas.openxmlformats.org/officeDocument/2006/relationships/image" Target="../media/image198.jpeg"/><Relationship Id="rId10" Type="http://schemas.openxmlformats.org/officeDocument/2006/relationships/image" Target="../media/image202.jpeg"/><Relationship Id="rId4" Type="http://schemas.openxmlformats.org/officeDocument/2006/relationships/image" Target="../media/image197.png"/><Relationship Id="rId9" Type="http://schemas.openxmlformats.org/officeDocument/2006/relationships/image" Target="../media/image201.png"/><Relationship Id="rId14" Type="http://schemas.openxmlformats.org/officeDocument/2006/relationships/image" Target="../media/image206.png"/></Relationships>
</file>

<file path=ppt/slides/_rels/slide84.xml.rels><?xml version="1.0" encoding="UTF-8" standalone="yes"?>
<Relationships xmlns="http://schemas.openxmlformats.org/package/2006/relationships"><Relationship Id="rId2" Type="http://schemas.openxmlformats.org/officeDocument/2006/relationships/image" Target="../media/image223.jpe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8" Type="http://schemas.openxmlformats.org/officeDocument/2006/relationships/image" Target="../media/image226.png"/><Relationship Id="rId3" Type="http://schemas.openxmlformats.org/officeDocument/2006/relationships/image" Target="../media/image224.png"/><Relationship Id="rId7"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9.png"/><Relationship Id="rId5" Type="http://schemas.openxmlformats.org/officeDocument/2006/relationships/hyperlink" Target="https://jeeconf2018customerms-a516817.apaas.us2.oraclecloud.com/customer" TargetMode="External"/><Relationship Id="rId10" Type="http://schemas.openxmlformats.org/officeDocument/2006/relationships/image" Target="../media/image53.png"/><Relationship Id="rId4" Type="http://schemas.openxmlformats.org/officeDocument/2006/relationships/image" Target="../media/image225.png"/><Relationship Id="rId9" Type="http://schemas.microsoft.com/office/2007/relationships/hdphoto" Target="../media/hdphoto4.wdp"/></Relationships>
</file>

<file path=ppt/slides/_rels/slide8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228.jpe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229.jpe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230.png"/><Relationship Id="rId7" Type="http://schemas.openxmlformats.org/officeDocument/2006/relationships/image" Target="../media/image59.png"/><Relationship Id="rId12" Type="http://schemas.openxmlformats.org/officeDocument/2006/relationships/image" Target="../media/image225.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58.png"/><Relationship Id="rId11" Type="http://schemas.openxmlformats.org/officeDocument/2006/relationships/image" Target="../media/image224.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231.jpeg"/><Relationship Id="rId9" Type="http://schemas.openxmlformats.org/officeDocument/2006/relationships/image" Target="../media/image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8" Type="http://schemas.openxmlformats.org/officeDocument/2006/relationships/image" Target="../media/image238.jpeg"/><Relationship Id="rId13" Type="http://schemas.openxmlformats.org/officeDocument/2006/relationships/image" Target="../media/image243.jpeg"/><Relationship Id="rId3" Type="http://schemas.openxmlformats.org/officeDocument/2006/relationships/image" Target="../media/image233.jpeg"/><Relationship Id="rId7" Type="http://schemas.openxmlformats.org/officeDocument/2006/relationships/image" Target="../media/image237.jpeg"/><Relationship Id="rId12" Type="http://schemas.openxmlformats.org/officeDocument/2006/relationships/image" Target="../media/image242.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236.jpeg"/><Relationship Id="rId11" Type="http://schemas.openxmlformats.org/officeDocument/2006/relationships/image" Target="../media/image241.png"/><Relationship Id="rId5" Type="http://schemas.openxmlformats.org/officeDocument/2006/relationships/image" Target="../media/image235.jpeg"/><Relationship Id="rId10" Type="http://schemas.openxmlformats.org/officeDocument/2006/relationships/image" Target="../media/image240.jpeg"/><Relationship Id="rId4" Type="http://schemas.openxmlformats.org/officeDocument/2006/relationships/image" Target="../media/image234.jpeg"/><Relationship Id="rId9" Type="http://schemas.openxmlformats.org/officeDocument/2006/relationships/image" Target="../media/image239.jpeg"/><Relationship Id="rId14" Type="http://schemas.openxmlformats.org/officeDocument/2006/relationships/image" Target="../media/image244.jpeg"/></Relationships>
</file>

<file path=ppt/slides/_rels/slide95.xml.rels><?xml version="1.0" encoding="UTF-8" standalone="yes"?>
<Relationships xmlns="http://schemas.openxmlformats.org/package/2006/relationships"><Relationship Id="rId3" Type="http://schemas.openxmlformats.org/officeDocument/2006/relationships/image" Target="../media/image245.jpeg"/><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3" Type="http://schemas.openxmlformats.org/officeDocument/2006/relationships/image" Target="../media/image247.jpeg"/><Relationship Id="rId2" Type="http://schemas.openxmlformats.org/officeDocument/2006/relationships/image" Target="../media/image246.jpeg"/><Relationship Id="rId1" Type="http://schemas.openxmlformats.org/officeDocument/2006/relationships/slideLayout" Target="../slideLayouts/slideLayout5.xml"/><Relationship Id="rId5" Type="http://schemas.openxmlformats.org/officeDocument/2006/relationships/image" Target="../media/image249.jpeg"/><Relationship Id="rId4" Type="http://schemas.openxmlformats.org/officeDocument/2006/relationships/image" Target="../media/image248.jpeg"/></Relationships>
</file>

<file path=ppt/slides/_rels/slide97.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250.png"/><Relationship Id="rId1" Type="http://schemas.openxmlformats.org/officeDocument/2006/relationships/slideLayout" Target="../slideLayouts/slideLayout5.xml"/><Relationship Id="rId6" Type="http://schemas.openxmlformats.org/officeDocument/2006/relationships/image" Target="../media/image254.jpeg"/><Relationship Id="rId5" Type="http://schemas.openxmlformats.org/officeDocument/2006/relationships/image" Target="../media/image253.jpeg"/><Relationship Id="rId4" Type="http://schemas.openxmlformats.org/officeDocument/2006/relationships/image" Target="../media/image252.png"/></Relationships>
</file>

<file path=ppt/slides/_rels/slide98.xml.rels><?xml version="1.0" encoding="UTF-8" standalone="yes"?>
<Relationships xmlns="http://schemas.openxmlformats.org/package/2006/relationships"><Relationship Id="rId8" Type="http://schemas.openxmlformats.org/officeDocument/2006/relationships/image" Target="../media/image200.png"/><Relationship Id="rId13" Type="http://schemas.openxmlformats.org/officeDocument/2006/relationships/image" Target="../media/image60.png"/><Relationship Id="rId18" Type="http://schemas.openxmlformats.org/officeDocument/2006/relationships/image" Target="../media/image170.png"/><Relationship Id="rId3" Type="http://schemas.openxmlformats.org/officeDocument/2006/relationships/image" Target="../media/image165.png"/><Relationship Id="rId21" Type="http://schemas.openxmlformats.org/officeDocument/2006/relationships/image" Target="../media/image173.png"/><Relationship Id="rId7" Type="http://schemas.microsoft.com/office/2007/relationships/hdphoto" Target="../media/hdphoto4.wdp"/><Relationship Id="rId12" Type="http://schemas.openxmlformats.org/officeDocument/2006/relationships/image" Target="../media/image180.jpeg"/><Relationship Id="rId17" Type="http://schemas.openxmlformats.org/officeDocument/2006/relationships/image" Target="../media/image169.png"/><Relationship Id="rId25" Type="http://schemas.openxmlformats.org/officeDocument/2006/relationships/image" Target="../media/image252.png"/><Relationship Id="rId2" Type="http://schemas.openxmlformats.org/officeDocument/2006/relationships/notesSlide" Target="../notesSlides/notesSlide24.xml"/><Relationship Id="rId16" Type="http://schemas.openxmlformats.org/officeDocument/2006/relationships/image" Target="../media/image168.png"/><Relationship Id="rId20" Type="http://schemas.openxmlformats.org/officeDocument/2006/relationships/image" Target="../media/image56.png"/><Relationship Id="rId1" Type="http://schemas.openxmlformats.org/officeDocument/2006/relationships/slideLayout" Target="../slideLayouts/slideLayout5.xml"/><Relationship Id="rId6" Type="http://schemas.openxmlformats.org/officeDocument/2006/relationships/image" Target="../media/image226.png"/><Relationship Id="rId11" Type="http://schemas.openxmlformats.org/officeDocument/2006/relationships/image" Target="../media/image204.png"/><Relationship Id="rId24" Type="http://schemas.openxmlformats.org/officeDocument/2006/relationships/image" Target="../media/image255.jpeg"/><Relationship Id="rId5" Type="http://schemas.openxmlformats.org/officeDocument/2006/relationships/image" Target="../media/image59.png"/><Relationship Id="rId15" Type="http://schemas.openxmlformats.org/officeDocument/2006/relationships/image" Target="../media/image167.png"/><Relationship Id="rId23" Type="http://schemas.openxmlformats.org/officeDocument/2006/relationships/image" Target="../media/image179.png"/><Relationship Id="rId10" Type="http://schemas.openxmlformats.org/officeDocument/2006/relationships/image" Target="../media/image201.png"/><Relationship Id="rId19" Type="http://schemas.openxmlformats.org/officeDocument/2006/relationships/image" Target="../media/image171.jpeg"/><Relationship Id="rId4" Type="http://schemas.openxmlformats.org/officeDocument/2006/relationships/image" Target="../media/image225.png"/><Relationship Id="rId9" Type="http://schemas.microsoft.com/office/2007/relationships/hdphoto" Target="../media/hdphoto2.wdp"/><Relationship Id="rId14" Type="http://schemas.openxmlformats.org/officeDocument/2006/relationships/image" Target="../media/image166.png"/><Relationship Id="rId22" Type="http://schemas.openxmlformats.org/officeDocument/2006/relationships/image" Target="../media/image174.jpe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 how, when and why Big, Fast, Relational, NoSQL, Elastic, Event, CQRS</a:t>
            </a:r>
            <a:endParaRPr lang="nl-NL" dirty="0"/>
          </a:p>
        </p:txBody>
      </p:sp>
      <p:sp>
        <p:nvSpPr>
          <p:cNvPr id="8" name="Text Placeholder 7"/>
          <p:cNvSpPr>
            <a:spLocks noGrp="1"/>
          </p:cNvSpPr>
          <p:nvPr>
            <p:ph type="body" idx="14"/>
          </p:nvPr>
        </p:nvSpPr>
        <p:spPr>
          <a:xfrm>
            <a:off x="719998" y="880618"/>
            <a:ext cx="4464000" cy="1512000"/>
          </a:xfrm>
        </p:spPr>
        <p:txBody>
          <a:bodyPr/>
          <a:lstStyle/>
          <a:p>
            <a:r>
              <a:rPr lang="en-US" sz="2800" dirty="0" smtClean="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dirty="0" smtClean="0"/>
              <a:t>Dutch Oracle Architects Platform | 6th February 2018</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0" y="3624581"/>
                <a:ext cx="172344" cy="352852"/>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smtClean="0"/>
                  <a:t>µ</a:t>
                </a:r>
                <a:endParaRPr lang="nl-NL" sz="1400" dirty="0"/>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smtClean="0"/>
                <a:t>µ</a:t>
              </a:r>
              <a:endParaRPr lang="nl-NL" sz="400" dirty="0"/>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2547620" cy="400110"/>
          </a:xfrm>
          <a:prstGeom prst="rect">
            <a:avLst/>
          </a:prstGeom>
          <a:noFill/>
        </p:spPr>
        <p:txBody>
          <a:bodyPr wrap="none" lIns="0" tIns="0" rIns="0" bIns="0" rtlCol="0">
            <a:spAutoFit/>
          </a:bodyPr>
          <a:lstStyle/>
          <a:p>
            <a:r>
              <a:rPr lang="en-US" sz="1300" dirty="0" smtClean="0"/>
              <a:t>Lucas Jellema, CTO of AMIS</a:t>
            </a:r>
          </a:p>
          <a:p>
            <a:r>
              <a:rPr lang="en-US" sz="1300" dirty="0" err="1" smtClean="0"/>
              <a:t>JEEConf</a:t>
            </a:r>
            <a:r>
              <a:rPr lang="en-US" sz="1300" dirty="0" smtClean="0"/>
              <a:t>, May 2018, Kyiv, Ukraine</a:t>
            </a:r>
            <a:endParaRPr lang="nl-NL" sz="1300" dirty="0" err="1" smtClean="0"/>
          </a:p>
        </p:txBody>
      </p:sp>
      <p:pic>
        <p:nvPicPr>
          <p:cNvPr id="49" name="Picture 2" descr="Image result for jeeconf logo"/>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396313" y="25400"/>
            <a:ext cx="1655917" cy="734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 Need Your Help.</a:t>
            </a:r>
            <a:br>
              <a:rPr lang="en-US" dirty="0" smtClean="0"/>
            </a:br>
            <a:r>
              <a:rPr lang="en-US" dirty="0" smtClean="0"/>
              <a:t>Tweet!</a:t>
            </a:r>
            <a:br>
              <a:rPr lang="en-US" dirty="0" smtClean="0"/>
            </a:br>
            <a:r>
              <a:rPr lang="en-US" dirty="0"/>
              <a:t/>
            </a:r>
            <a:br>
              <a:rPr lang="en-US" dirty="0"/>
            </a:br>
            <a:r>
              <a:rPr lang="en-US" dirty="0" smtClean="0"/>
              <a:t/>
            </a:r>
            <a:br>
              <a:rPr lang="en-US" dirty="0" smtClean="0"/>
            </a:br>
            <a:r>
              <a:rPr lang="en-US" dirty="0" smtClean="0"/>
              <a:t>#</a:t>
            </a:r>
            <a:r>
              <a:rPr lang="en-US" dirty="0" err="1" smtClean="0"/>
              <a:t>JEEConf</a:t>
            </a:r>
            <a:r>
              <a:rPr lang="en-US" dirty="0"/>
              <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uk-UA" altLang="nl-NL" dirty="0" smtClean="0"/>
              <a:t>Дякую</a:t>
            </a:r>
            <a:r>
              <a:rPr lang="en-US" altLang="nl-NL" dirty="0" smtClean="0"/>
              <a:t/>
            </a:r>
            <a:br>
              <a:rPr lang="en-US" altLang="nl-NL" dirty="0" smtClean="0"/>
            </a:br>
            <a:r>
              <a:rPr lang="en-US" altLang="nl-NL" dirty="0" smtClean="0"/>
              <a:t/>
            </a:r>
            <a:br>
              <a:rPr lang="en-US" altLang="nl-NL" dirty="0" smtClean="0"/>
            </a:br>
            <a:r>
              <a:rPr lang="ru-RU" altLang="nl-NL" dirty="0"/>
              <a:t>Спасибо</a:t>
            </a:r>
            <a:r>
              <a:rPr lang="en-US" altLang="nl-NL" b="0" dirty="0" smtClean="0">
                <a:solidFill>
                  <a:srgbClr val="212121"/>
                </a:solidFill>
                <a:latin typeface="inherit"/>
              </a:rPr>
              <a:t/>
            </a:r>
            <a:br>
              <a:rPr lang="en-US" altLang="nl-NL" b="0" dirty="0" smtClean="0">
                <a:solidFill>
                  <a:srgbClr val="212121"/>
                </a:solidFill>
                <a:latin typeface="inherit"/>
              </a:rPr>
            </a:br>
            <a:r>
              <a:rPr lang="en-US" dirty="0" smtClean="0"/>
              <a:t/>
            </a:r>
            <a:br>
              <a:rPr lang="en-US" dirty="0" smtClean="0"/>
            </a:br>
            <a:r>
              <a:rPr lang="en-US" dirty="0" smtClean="0"/>
              <a:t>Thank you</a:t>
            </a:r>
            <a:br>
              <a:rPr lang="en-US" dirty="0" smtClean="0"/>
            </a:br>
            <a:r>
              <a:rPr lang="en-US" dirty="0"/>
              <a:t/>
            </a:r>
            <a:br>
              <a:rPr lang="en-US" dirty="0"/>
            </a:br>
            <a:r>
              <a:rPr lang="en-US" dirty="0" smtClean="0"/>
              <a:t>Dank je </a:t>
            </a:r>
            <a:r>
              <a:rPr lang="en-US" dirty="0" err="1" smtClean="0"/>
              <a:t>wel</a:t>
            </a:r>
            <a:r>
              <a:rPr lang="en-US" dirty="0" smtClean="0"/>
              <a:t/>
            </a:r>
            <a:br>
              <a:rPr lang="en-US" dirty="0" smtClean="0"/>
            </a:br>
            <a:r>
              <a:rPr lang="en-US" dirty="0"/>
              <a:t/>
            </a:r>
            <a:br>
              <a:rPr lang="en-US" dirty="0"/>
            </a:br>
            <a:endParaRPr lang="nl-NL" dirty="0"/>
          </a:p>
        </p:txBody>
      </p:sp>
      <p:sp>
        <p:nvSpPr>
          <p:cNvPr id="4" name="Footer Placeholder 3"/>
          <p:cNvSpPr>
            <a:spLocks noGrp="1"/>
          </p:cNvSpPr>
          <p:nvPr>
            <p:ph type="ftr" sz="quarter" idx="4294967295"/>
          </p:nvPr>
        </p:nvSpPr>
        <p:spPr>
          <a:xfrm>
            <a:off x="5698352" y="5003800"/>
            <a:ext cx="3240087" cy="107950"/>
          </a:xfrm>
        </p:spPr>
        <p:txBody>
          <a:bodyPr/>
          <a:lstStyle/>
          <a:p>
            <a:r>
              <a:rPr lang="nl-NL" dirty="0" smtClean="0"/>
              <a:t>Hoe integreer je applicaties en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100</a:t>
            </a:fld>
            <a:endParaRPr lang="nl-NL"/>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Blog: 	</a:t>
            </a:r>
            <a:r>
              <a:rPr lang="en-US" sz="1200" b="1" dirty="0" smtClean="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smtClean="0">
                <a:solidFill>
                  <a:srgbClr val="E73430">
                    <a:lumMod val="50000"/>
                  </a:srgbClr>
                </a:solidFill>
                <a:latin typeface="Arial Unicode MS"/>
              </a:rPr>
              <a:t>			</a:t>
            </a:r>
          </a:p>
          <a:p>
            <a:r>
              <a:rPr lang="en-US" sz="1200" b="1" dirty="0" smtClean="0">
                <a:solidFill>
                  <a:srgbClr val="E73430">
                    <a:lumMod val="50000"/>
                  </a:srgbClr>
                </a:solidFill>
                <a:latin typeface="Arial Unicode MS"/>
              </a:rPr>
              <a:t>Email: 	</a:t>
            </a:r>
            <a:r>
              <a:rPr lang="en-US" sz="1200" b="1" dirty="0" smtClean="0">
                <a:solidFill>
                  <a:srgbClr val="E73430">
                    <a:lumMod val="50000"/>
                  </a:srgbClr>
                </a:solidFill>
                <a:latin typeface="Arial Unicode MS"/>
                <a:hlinkClick r:id="rId5"/>
              </a:rPr>
              <a:t>lucas.jellema@amis.nl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endParaRPr lang="en-US" sz="1200" b="1" dirty="0" smtClean="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err="1" smtClean="0">
                <a:solidFill>
                  <a:srgbClr val="E73430">
                    <a:lumMod val="50000"/>
                  </a:srgbClr>
                </a:solidFill>
                <a:latin typeface="Arial Unicode MS"/>
              </a:rPr>
              <a:t>lucas-jellema</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endParaRPr lang="en-US" sz="1200" b="1" dirty="0" smtClean="0">
              <a:solidFill>
                <a:srgbClr val="E73430">
                  <a:lumMod val="50000"/>
                </a:srgbClr>
              </a:solidFill>
              <a:latin typeface="Arial Unicode MS"/>
            </a:endParaRPr>
          </a:p>
          <a:p>
            <a:r>
              <a:rPr lang="en-US" sz="1200" b="1" dirty="0" smtClean="0">
                <a:solidFill>
                  <a:srgbClr val="E73430">
                    <a:lumMod val="50000"/>
                  </a:srgbClr>
                </a:solidFill>
                <a:latin typeface="Arial Unicode MS"/>
              </a:rPr>
              <a:t>          : </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6"/>
              </a:rPr>
              <a:t>www.amis.nl</a:t>
            </a:r>
            <a:r>
              <a:rPr lang="en-US" sz="1200" b="1" dirty="0" smtClean="0">
                <a:solidFill>
                  <a:srgbClr val="E73430">
                    <a:lumMod val="50000"/>
                  </a:srgbClr>
                </a:solidFill>
                <a:latin typeface="Arial Unicode MS"/>
              </a:rPr>
              <a:t>, </a:t>
            </a:r>
            <a:r>
              <a:rPr lang="en-US" sz="1200" b="1" dirty="0" smtClean="0">
                <a:solidFill>
                  <a:srgbClr val="E73430">
                    <a:lumMod val="50000"/>
                  </a:srgbClr>
                </a:solidFill>
                <a:latin typeface="Arial Unicode MS"/>
                <a:hlinkClick r:id="rId7"/>
              </a:rPr>
              <a:t>info@amis.nl</a:t>
            </a:r>
            <a:r>
              <a:rPr lang="en-US" sz="1200" b="1" dirty="0" smtClean="0">
                <a:solidFill>
                  <a:srgbClr val="E73430">
                    <a:lumMod val="50000"/>
                  </a:srgbClr>
                </a:solidFill>
                <a:latin typeface="Arial Unicode MS"/>
              </a:rPr>
              <a:t/>
            </a:r>
            <a:br>
              <a:rPr lang="en-US" sz="1200" b="1" dirty="0" smtClean="0">
                <a:solidFill>
                  <a:srgbClr val="E73430">
                    <a:lumMod val="50000"/>
                  </a:srgbClr>
                </a:solidFill>
                <a:latin typeface="Arial Unicode MS"/>
              </a:rPr>
            </a:br>
            <a:r>
              <a:rPr lang="en-US" sz="1200" b="1" dirty="0" smtClean="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48668" y="4636105"/>
            <a:ext cx="5379678" cy="200055"/>
          </a:xfrm>
          <a:prstGeom prst="rect">
            <a:avLst/>
          </a:prstGeom>
          <a:noFill/>
        </p:spPr>
        <p:txBody>
          <a:bodyPr wrap="none" lIns="0" tIns="0" rIns="0" bIns="0" rtlCol="0">
            <a:spAutoFit/>
          </a:bodyPr>
          <a:lstStyle/>
          <a:p>
            <a:r>
              <a:rPr lang="nl-NL" sz="1300" b="1" dirty="0"/>
              <a:t>https://github.com/lucasjellema/50-shades-of-data-jeeconf2018-kyiv</a:t>
            </a:r>
            <a:endParaRPr lang="nl-NL" sz="1300" b="1" dirty="0" smtClean="0"/>
          </a:p>
        </p:txBody>
      </p:sp>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Tree>
    <p:extLst>
      <p:ext uri="{BB962C8B-B14F-4D97-AF65-F5344CB8AC3E}">
        <p14:creationId xmlns:p14="http://schemas.microsoft.com/office/powerpoint/2010/main" val="258850306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Tweet Monitor</a:t>
            </a:r>
            <a:endParaRPr lang="nl-NL" dirty="0"/>
          </a:p>
        </p:txBody>
      </p:sp>
      <p:sp>
        <p:nvSpPr>
          <p:cNvPr id="6" name="Content Placeholder 5"/>
          <p:cNvSpPr>
            <a:spLocks noGrp="1"/>
          </p:cNvSpPr>
          <p:nvPr>
            <p:ph idx="1"/>
          </p:nvPr>
        </p:nvSpPr>
        <p:spPr/>
        <p:txBody>
          <a:bodyPr/>
          <a:lstStyle/>
          <a:p>
            <a:r>
              <a:rPr lang="en-US" dirty="0" smtClean="0"/>
              <a:t>Demo</a:t>
            </a:r>
          </a:p>
          <a:p>
            <a:r>
              <a:rPr lang="en-US" dirty="0" smtClean="0"/>
              <a:t>UI- tweets streaming in</a:t>
            </a:r>
          </a:p>
          <a:p>
            <a:r>
              <a:rPr lang="en-US" dirty="0" smtClean="0"/>
              <a:t>KSQL Command line</a:t>
            </a:r>
          </a:p>
          <a:p>
            <a:pPr lvl="1"/>
            <a:r>
              <a:rPr lang="en-US" dirty="0" smtClean="0"/>
              <a:t>Select from tweets where </a:t>
            </a:r>
            <a:r>
              <a:rPr lang="en-US" dirty="0" err="1" smtClean="0"/>
              <a:t>tagFilter</a:t>
            </a:r>
            <a:r>
              <a:rPr lang="en-US" dirty="0" smtClean="0"/>
              <a:t>=“</a:t>
            </a:r>
            <a:r>
              <a:rPr lang="en-US" dirty="0" err="1" smtClean="0"/>
              <a:t>JEEConf</a:t>
            </a:r>
            <a:r>
              <a:rPr lang="en-US" dirty="0" smtClean="0"/>
              <a:t>”</a:t>
            </a:r>
          </a:p>
          <a:p>
            <a:pPr lvl="1"/>
            <a:r>
              <a:rPr lang="en-US" dirty="0" smtClean="0"/>
              <a:t>Select count(*) from tweets</a:t>
            </a:r>
          </a:p>
          <a:p>
            <a:r>
              <a:rPr lang="en-US" dirty="0" smtClean="0"/>
              <a:t>UI Tweet Count</a:t>
            </a:r>
            <a:endParaRPr lang="nl-NL" dirty="0"/>
          </a:p>
        </p:txBody>
      </p:sp>
      <p:sp>
        <p:nvSpPr>
          <p:cNvPr id="3" name="Footer Placeholder 2"/>
          <p:cNvSpPr>
            <a:spLocks noGrp="1"/>
          </p:cNvSpPr>
          <p:nvPr>
            <p:ph type="ftr" sz="quarter" idx="11"/>
          </p:nvPr>
        </p:nvSpPr>
        <p:spPr/>
        <p:txBody>
          <a:bodyPr/>
          <a:lstStyle/>
          <a:p>
            <a:r>
              <a:rPr lang="nl-NL" noProof="0" smtClean="0"/>
              <a:t>Titel van de presentatie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11</a:t>
            </a:fld>
            <a:endParaRPr lang="nl-NL" noProof="0" dirty="0"/>
          </a:p>
        </p:txBody>
      </p:sp>
    </p:spTree>
    <p:extLst>
      <p:ext uri="{BB962C8B-B14F-4D97-AF65-F5344CB8AC3E}">
        <p14:creationId xmlns:p14="http://schemas.microsoft.com/office/powerpoint/2010/main" val="144951487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smtClean="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a:t>
            </a:r>
            <a:r>
              <a:rPr lang="en-US" sz="2320" dirty="0" smtClean="0">
                <a:latin typeface="Lucida Console" panose="020B0609040504020204" pitchFamily="49" charset="0"/>
              </a:rPr>
              <a:t>text</a:t>
            </a:r>
            <a:br>
              <a:rPr lang="en-US" sz="2320" dirty="0" smtClean="0">
                <a:latin typeface="Lucida Console" panose="020B0609040504020204" pitchFamily="49" charset="0"/>
              </a:rPr>
            </a:br>
            <a:r>
              <a:rPr lang="en-US" sz="2320" dirty="0" smtClean="0">
                <a:latin typeface="Lucida Console" panose="020B0609040504020204" pitchFamily="49" charset="0"/>
              </a:rPr>
              <a:t>,      author</a:t>
            </a:r>
            <a:br>
              <a:rPr lang="en-US" sz="2320" dirty="0" smtClean="0">
                <a:latin typeface="Lucida Console" panose="020B0609040504020204" pitchFamily="49" charset="0"/>
              </a:rPr>
            </a:br>
            <a:r>
              <a:rPr lang="en-US" sz="2320" dirty="0" smtClean="0">
                <a:latin typeface="Lucida Console" panose="020B0609040504020204" pitchFamily="49" charset="0"/>
              </a:rPr>
              <a:t>,      timestamp</a:t>
            </a:r>
            <a:endParaRPr lang="en-US" sz="2320" dirty="0">
              <a:latin typeface="Lucida Console" panose="020B0609040504020204" pitchFamily="49" charset="0"/>
            </a:endParaRPr>
          </a:p>
          <a:p>
            <a:r>
              <a:rPr lang="en-US" sz="2320" dirty="0">
                <a:latin typeface="Lucida Console" panose="020B0609040504020204" pitchFamily="49" charset="0"/>
              </a:rPr>
              <a:t>from   tweets </a:t>
            </a:r>
          </a:p>
          <a:p>
            <a:r>
              <a:rPr lang="en-US" sz="2320" dirty="0" smtClean="0">
                <a:latin typeface="Lucida Console" panose="020B0609040504020204" pitchFamily="49" charset="0"/>
              </a:rPr>
              <a:t>Where  tag = '</a:t>
            </a:r>
            <a:r>
              <a:rPr lang="en-US" sz="2320" dirty="0" err="1" smtClean="0">
                <a:latin typeface="Lucida Console" panose="020B0609040504020204" pitchFamily="49" charset="0"/>
              </a:rPr>
              <a:t>JEEConf</a:t>
            </a:r>
            <a:r>
              <a:rPr lang="en-US" sz="2320" dirty="0" smtClean="0">
                <a:latin typeface="Lucida Console" panose="020B0609040504020204" pitchFamily="49" charset="0"/>
              </a:rPr>
              <a:t>'</a:t>
            </a:r>
            <a:endParaRPr lang="en-US" sz="2320" dirty="0">
              <a:latin typeface="Lucida Console" panose="020B0609040504020204" pitchFamily="49" charset="0"/>
            </a:endParaRP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smtClean="0"/>
              <a:t>Select Running Count </a:t>
            </a:r>
            <a:br>
              <a:rPr lang="en-US" dirty="0" smtClean="0"/>
            </a:br>
            <a:r>
              <a:rPr lang="en-US" dirty="0" smtClean="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a:t>
            </a:r>
            <a:r>
              <a:rPr lang="en-US" sz="2320" dirty="0" smtClean="0">
                <a:latin typeface="Lucida Console" panose="020B0609040504020204" pitchFamily="49" charset="0"/>
              </a:rPr>
              <a:t>tag</a:t>
            </a:r>
          </a:p>
          <a:p>
            <a:r>
              <a:rPr lang="en-US" sz="2320" dirty="0" smtClean="0">
                <a:latin typeface="Lucida Console" panose="020B0609040504020204" pitchFamily="49" charset="0"/>
              </a:rPr>
              <a:t>,      count(*) </a:t>
            </a:r>
            <a:r>
              <a:rPr lang="en-US" sz="2320" dirty="0" err="1" smtClean="0">
                <a:latin typeface="Lucida Console" panose="020B0609040504020204" pitchFamily="49" charset="0"/>
              </a:rPr>
              <a:t>tweet_count</a:t>
            </a:r>
            <a:r>
              <a:rPr lang="en-US" sz="2320" dirty="0" smtClean="0">
                <a:latin typeface="Lucida Console" panose="020B0609040504020204" pitchFamily="49" charset="0"/>
              </a:rPr>
              <a:t/>
            </a:r>
            <a:br>
              <a:rPr lang="en-US" sz="2320" dirty="0" smtClean="0">
                <a:latin typeface="Lucida Console" panose="020B0609040504020204" pitchFamily="49" charset="0"/>
              </a:rPr>
            </a:br>
            <a:r>
              <a:rPr lang="en-US" sz="2320" dirty="0" smtClean="0">
                <a:latin typeface="Lucida Console" panose="020B0609040504020204" pitchFamily="49" charset="0"/>
              </a:rPr>
              <a:t>from   </a:t>
            </a:r>
            <a:r>
              <a:rPr lang="en-US" sz="2320" dirty="0">
                <a:latin typeface="Lucida Console" panose="020B0609040504020204" pitchFamily="49" charset="0"/>
              </a:rPr>
              <a:t>tweets </a:t>
            </a:r>
          </a:p>
          <a:p>
            <a:r>
              <a:rPr lang="en-US" sz="2320" dirty="0" smtClean="0">
                <a:latin typeface="Lucida Console" panose="020B0609040504020204" pitchFamily="49" charset="0"/>
              </a:rPr>
              <a:t>group</a:t>
            </a:r>
            <a:br>
              <a:rPr lang="en-US" sz="2320" dirty="0" smtClean="0">
                <a:latin typeface="Lucida Console" panose="020B0609040504020204" pitchFamily="49" charset="0"/>
              </a:rPr>
            </a:br>
            <a:r>
              <a:rPr lang="en-US" sz="2320" dirty="0" smtClean="0">
                <a:latin typeface="Lucida Console" panose="020B0609040504020204" pitchFamily="49" charset="0"/>
              </a:rPr>
              <a:t>by     tag</a:t>
            </a:r>
            <a:endParaRPr lang="en-US" sz="2320" dirty="0">
              <a:latin typeface="Lucida Console" panose="020B0609040504020204" pitchFamily="49" charset="0"/>
            </a:endParaRP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smtClean="0">
                <a:solidFill>
                  <a:prstClr val="white"/>
                </a:solidFill>
                <a:latin typeface="Arial Unicode MS"/>
              </a:rPr>
              <a:t>#</a:t>
            </a:r>
            <a:r>
              <a:rPr lang="en-US" sz="1266" dirty="0" err="1" smtClean="0">
                <a:solidFill>
                  <a:prstClr val="white"/>
                </a:solidFill>
                <a:latin typeface="Arial Unicode MS"/>
              </a:rPr>
              <a:t>JEEConf</a:t>
            </a:r>
            <a:r>
              <a:rPr lang="en-US" sz="1266" dirty="0" smtClean="0">
                <a:solidFill>
                  <a:prstClr val="white"/>
                </a:solidFill>
                <a:latin typeface="Arial Unicode MS"/>
              </a:rPr>
              <a:t> </a:t>
            </a:r>
            <a:r>
              <a:rPr lang="en-US" sz="1266" dirty="0">
                <a:solidFill>
                  <a:prstClr val="white"/>
                </a:solidFill>
                <a:latin typeface="Arial Unicode MS"/>
              </a:rPr>
              <a:t>#java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r>
              <a:rPr lang="nl-NL" sz="1266" dirty="0">
                <a:solidFill>
                  <a:prstClr val="white"/>
                </a:solidFill>
                <a:latin typeface="Arial Unicode MS"/>
              </a:rPr>
              <a:t/>
            </a:r>
            <a:br>
              <a:rPr lang="nl-NL" sz="1266" dirty="0">
                <a:solidFill>
                  <a:prstClr val="white"/>
                </a:solidFill>
                <a:latin typeface="Arial Unicode MS"/>
              </a:rPr>
            </a:br>
            <a:r>
              <a:rPr lang="nl-NL" sz="1266" dirty="0">
                <a:solidFill>
                  <a:prstClr val="white"/>
                </a:solidFill>
                <a:latin typeface="Arial Unicode MS"/>
              </a:rPr>
              <a:t>Topic</a:t>
            </a:r>
            <a:endParaRPr lang="nl-NL" sz="1266" dirty="0">
              <a:solidFill>
                <a:prstClr val="white"/>
              </a:solidFill>
              <a:latin typeface="Arial Unicode MS"/>
            </a:endParaRP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endParaRPr lang="en-US" sz="1055" dirty="0">
              <a:solidFill>
                <a:prstClr val="black"/>
              </a:solidFill>
              <a:latin typeface="Arial Unicode MS"/>
            </a:endParaRP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smtClean="0"/>
              <a:t>Real Time</a:t>
            </a:r>
            <a:r>
              <a:rPr lang="en-US" sz="4800" dirty="0" smtClean="0"/>
              <a:t/>
            </a:r>
            <a:br>
              <a:rPr lang="en-US" sz="4800" dirty="0" smtClean="0"/>
            </a:br>
            <a:endParaRPr lang="nl-NL" sz="4800" dirty="0"/>
          </a:p>
        </p:txBody>
      </p:sp>
      <p:pic>
        <p:nvPicPr>
          <p:cNvPr id="51202" name="Picture 2" descr="Image result for cristiano ronald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7449" y="2410691"/>
            <a:ext cx="4119008" cy="23169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249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3000"/>
                                  </p:stCondLst>
                                  <p:childTnLst>
                                    <p:set>
                                      <p:cBhvr>
                                        <p:cTn id="6" dur="1" fill="hold">
                                          <p:stCondLst>
                                            <p:cond delay="0"/>
                                          </p:stCondLst>
                                        </p:cTn>
                                        <p:tgtEl>
                                          <p:spTgt spid="51202"/>
                                        </p:tgtEl>
                                        <p:attrNameLst>
                                          <p:attrName>style.visibility</p:attrName>
                                        </p:attrNameLst>
                                      </p:cBhvr>
                                      <p:to>
                                        <p:strVal val="visible"/>
                                      </p:to>
                                    </p:set>
                                    <p:animEffect transition="in" filter="fade">
                                      <p:cBhvr>
                                        <p:cTn id="7" dur="500"/>
                                        <p:tgtEl>
                                          <p:spTgt spid="512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smtClean="0"/>
              <a:t>Real Time</a:t>
            </a:r>
            <a:r>
              <a:rPr lang="en-US" sz="4800" dirty="0" smtClean="0"/>
              <a:t/>
            </a:r>
            <a:br>
              <a:rPr lang="en-US" sz="4800" dirty="0" smtClean="0"/>
            </a:br>
            <a:r>
              <a:rPr lang="en-US" sz="4000" dirty="0" smtClean="0"/>
              <a:t>live | fresh | instantaneous | </a:t>
            </a:r>
            <a:br>
              <a:rPr lang="en-US" sz="4000" dirty="0" smtClean="0"/>
            </a:br>
            <a:r>
              <a:rPr lang="en-US" sz="4000" dirty="0" smtClean="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Lucas Jellema</a:t>
            </a:r>
            <a:br>
              <a:rPr lang="en-US" dirty="0" smtClean="0"/>
            </a:br>
            <a:r>
              <a:rPr lang="en-US" dirty="0" smtClean="0"/>
              <a:t>Architect / Developer</a:t>
            </a:r>
            <a:br>
              <a:rPr lang="en-US" dirty="0" smtClean="0"/>
            </a:br>
            <a:r>
              <a:rPr lang="en-US" dirty="0" smtClean="0"/>
              <a:t/>
            </a:r>
            <a:br>
              <a:rPr lang="en-US" dirty="0" smtClean="0"/>
            </a:br>
            <a:r>
              <a:rPr lang="en-US" dirty="0"/>
              <a:t>1994 </a:t>
            </a:r>
            <a:r>
              <a:rPr lang="en-US" dirty="0" smtClean="0"/>
              <a:t>started in </a:t>
            </a:r>
            <a:r>
              <a:rPr lang="en-US" dirty="0"/>
              <a:t>IT at </a:t>
            </a:r>
            <a:r>
              <a:rPr lang="en-US" dirty="0" smtClean="0"/>
              <a:t>Oracle </a:t>
            </a:r>
            <a:r>
              <a:rPr lang="en-US" dirty="0"/>
              <a:t/>
            </a:r>
            <a:br>
              <a:rPr lang="en-US" dirty="0"/>
            </a:br>
            <a:r>
              <a:rPr lang="en-US" dirty="0"/>
              <a:t>2002 </a:t>
            </a:r>
            <a:r>
              <a:rPr lang="en-US" dirty="0" smtClean="0"/>
              <a:t>joined AMIS</a:t>
            </a:r>
            <a:r>
              <a:rPr lang="en-US" dirty="0"/>
              <a:t/>
            </a:r>
            <a:br>
              <a:rPr lang="en-US" dirty="0"/>
            </a:br>
            <a:r>
              <a:rPr lang="en-US" dirty="0" smtClean="0"/>
              <a:t>Currently CTO &amp; </a:t>
            </a:r>
            <a:r>
              <a:rPr lang="en-US" dirty="0"/>
              <a:t>Solution Architect</a:t>
            </a:r>
            <a:r>
              <a:rPr lang="nl-NL" dirty="0"/>
              <a:t/>
            </a:r>
            <a:br>
              <a:rPr lang="nl-NL" dirty="0"/>
            </a:br>
            <a:endParaRPr lang="nl-NL"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2540" y="1115998"/>
            <a:ext cx="1297541" cy="192097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9050939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ext uri="{D42A27DB-BD31-4B8C-83A1-F6EECF244321}">
                <p14:modId xmlns:p14="http://schemas.microsoft.com/office/powerpoint/2010/main" val="3831423485"/>
              </p:ext>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sp>
        <p:nvSpPr>
          <p:cNvPr id="6" name="Cloud 5"/>
          <p:cNvSpPr/>
          <p:nvPr/>
        </p:nvSpPr>
        <p:spPr>
          <a:xfrm>
            <a:off x="1696421"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2020885"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smtClean="0"/>
              <a:t>Machine Response</a:t>
            </a:r>
            <a:endParaRPr lang="nl-NL" sz="1300" dirty="0" err="1" smtClean="0"/>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smtClean="0"/>
              <a:t>Human Reaction</a:t>
            </a:r>
            <a:endParaRPr lang="nl-NL" sz="1300" dirty="0" err="1" smtClean="0"/>
          </a:p>
        </p:txBody>
      </p:sp>
      <p:cxnSp>
        <p:nvCxnSpPr>
          <p:cNvPr id="12" name="Straight Connector 11"/>
          <p:cNvCxnSpPr/>
          <p:nvPr/>
        </p:nvCxnSpPr>
        <p:spPr>
          <a:xfrm flipH="1">
            <a:off x="1799303"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629696"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19</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4.44444E-6 -3.82716E-6 L -4.44444E-6 -3.82716E-6 C 0.00209 0.00371 0.00434 0.0071 0.00643 0.01142 C 0.00764 0.01389 0.01042 0.02161 0.01129 0.02562 C 0.01164 0.02747 0.01164 0.02963 0.01198 0.03149 C 0.01268 0.03426 0.01355 0.03704 0.01441 0.04013 C 0.01476 0.04321 0.01459 0.04692 0.01528 0.05 C 0.01545 0.05124 0.0165 0.05186 0.01684 0.05278 C 0.01754 0.05525 0.01789 0.05772 0.01841 0.06019 C 0.01945 0.06389 0.0217 0.06883 0.02257 0.07284 C 0.02344 0.07809 0.02414 0.08365 0.02483 0.08889 C 0.02518 0.09013 0.02535 0.09167 0.0257 0.09321 C 0.02882 0.10432 0.02605 0.09074 0.02813 0.10155 C 0.03021 0.12377 0.02743 0.09939 0.03056 0.11605 C 0.03125 0.11976 0.03125 0.12408 0.03212 0.12747 C 0.03264 0.12932 0.03334 0.13118 0.03386 0.13334 C 0.0342 0.13457 0.0342 0.13611 0.03455 0.13766 C 0.03525 0.14044 0.03629 0.14321 0.03698 0.14599 C 0.03768 0.14846 0.03802 0.15093 0.03855 0.1534 C 0.03907 0.15494 0.03959 0.15618 0.04028 0.15772 C 0.04115 0.15957 0.04341 0.16482 0.04427 0.1676 C 0.04601 0.17315 0.04757 0.17902 0.04914 0.18488 C 0.04966 0.18673 0.05035 0.18858 0.0507 0.19044 C 0.05261 0.19908 0.05139 0.19599 0.054 0.20062 C 0.05608 0.21235 0.05243 0.19445 0.05799 0.21204 C 0.05851 0.21389 0.05816 0.21605 0.05886 0.21791 C 0.05938 0.21945 0.06059 0.22037 0.06129 0.22223 C 0.06302 0.22686 0.06268 0.23056 0.06528 0.23519 C 0.0658 0.23611 0.06684 0.23611 0.06771 0.23642 C 0.06841 0.23797 0.06927 0.2392 0.07014 0.24074 C 0.0717 0.24414 0.07379 0.2497 0.07483 0.25371 C 0.07535 0.25494 0.07535 0.25649 0.0757 0.25803 C 0.07639 0.26081 0.07743 0.26358 0.07813 0.26667 C 0.08247 0.28611 0.07483 0.25772 0.08056 0.27809 C 0.08108 0.28365 0.08143 0.28982 0.08212 0.29537 C 0.0823 0.29661 0.08264 0.29815 0.08299 0.2997 C 0.08316 0.30587 0.08334 0.31204 0.08386 0.31821 C 0.08386 0.31976 0.08455 0.32099 0.08455 0.32253 C 0.08646 0.3534 0.0842 0.33488 0.08629 0.3497 C 0.08594 0.36976 0.08594 0.38982 0.08542 0.40988 C 0.08542 0.41204 0.0849 0.41389 0.08455 0.41574 C 0.08403 0.42037 0.08351 0.42531 0.08299 0.42994 C 0.08108 0.44939 0.08282 0.44198 0.07969 0.45309 C 0.07952 0.45649 0.07934 0.45988 0.079 0.46297 C 0.07882 0.46513 0.0783 0.46698 0.07813 0.46883 C 0.07778 0.47223 0.07778 0.47562 0.07726 0.47871 C 0.07709 0.48025 0.07674 0.48179 0.07657 0.48303 C 0.07587 0.48704 0.07622 0.49136 0.07483 0.49476 C 0.07431 0.49599 0.07361 0.49723 0.07327 0.49877 C 0.07257 0.50155 0.07223 0.50463 0.0717 0.50741 C 0.07136 0.50895 0.07101 0.5105 0.07084 0.51173 C 0.07066 0.51358 0.07032 0.51574 0.07014 0.5176 C 0.06841 0.52747 0.06875 0.52408 0.06684 0.53334 C 0.0665 0.53488 0.06632 0.53611 0.06598 0.53766 C 0.0658 0.53951 0.06563 0.54167 0.06528 0.54352 C 0.06493 0.54507 0.06407 0.54599 0.06355 0.54753 C 0.0632 0.54908 0.06302 0.55062 0.06285 0.55186 C 0.0625 0.55402 0.0625 0.55587 0.06198 0.55772 C 0.06146 0.55957 0.06042 0.5605 0.05955 0.56204 C 0.05747 0.57346 0.06059 0.56019 0.05643 0.56791 C 0.05573 0.56883 0.05608 0.57068 0.05556 0.57192 C 0.05469 0.57439 0.05348 0.57593 0.05226 0.57778 L 0.04983 0.5821 C 0.0474 0.59599 0.05157 0.57439 0.04757 0.59229 C 0.04688 0.59507 0.04636 0.59784 0.04584 0.60062 C 0.04584 0.60062 0.04427 0.60926 0.04427 0.60926 L 0.04427 0.61667 " pathEditMode="relative" ptsTypes="AAAAAAAAAAAAAAAAAAAAAAAAAAAAAAAAAAAAAAAAAAAAAAAAAAAAAAAAAAAAAAAAAAA">
                                      <p:cBhvr>
                                        <p:cTn id="8" dur="2000" fill="hold"/>
                                        <p:tgtEl>
                                          <p:spTgt spid="25"/>
                                        </p:tgtEl>
                                        <p:attrNameLst>
                                          <p:attrName>ppt_x</p:attrName>
                                          <p:attrName>ppt_y</p:attrName>
                                        </p:attrNameLst>
                                      </p:cBhvr>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ext uri="{D42A27DB-BD31-4B8C-83A1-F6EECF244321}">
                <p14:modId xmlns:p14="http://schemas.microsoft.com/office/powerpoint/2010/main" val="3307576817"/>
              </p:ext>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smtClean="0"/>
              <a:t>Machine Response</a:t>
            </a:r>
            <a:endParaRPr lang="nl-NL" sz="1300" dirty="0" err="1" smtClean="0"/>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smtClean="0"/>
              <a:t>Human Reaction</a:t>
            </a:r>
            <a:endParaRPr lang="nl-NL" sz="1300" dirty="0" err="1" smtClean="0"/>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22</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Quest for fresh data</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
        <p:nvSpPr>
          <p:cNvPr id="6" name="Rounded Rectangle 5"/>
          <p:cNvSpPr/>
          <p:nvPr/>
        </p:nvSpPr>
        <p:spPr>
          <a:xfrm>
            <a:off x="6367326" y="2605818"/>
            <a:ext cx="2092037" cy="9906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Background Batch Process </a:t>
            </a:r>
          </a:p>
          <a:p>
            <a:pPr algn="ctr"/>
            <a:r>
              <a:rPr lang="en-US" sz="1200" dirty="0"/>
              <a:t>(preparing letters for customers)</a:t>
            </a:r>
            <a:endParaRPr lang="nl-NL" sz="1200" dirty="0"/>
          </a:p>
        </p:txBody>
      </p:sp>
      <p:sp>
        <p:nvSpPr>
          <p:cNvPr id="7" name="Can 6"/>
          <p:cNvSpPr/>
          <p:nvPr/>
        </p:nvSpPr>
        <p:spPr>
          <a:xfrm>
            <a:off x="4270823" y="3478655"/>
            <a:ext cx="1932710" cy="1040392"/>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1800" dirty="0"/>
              <a:t>Customers</a:t>
            </a:r>
            <a:endParaRPr lang="nl-NL" sz="1800" dirty="0"/>
          </a:p>
        </p:txBody>
      </p:sp>
      <p:sp>
        <p:nvSpPr>
          <p:cNvPr id="8" name="Right Arrow 7"/>
          <p:cNvSpPr/>
          <p:nvPr/>
        </p:nvSpPr>
        <p:spPr>
          <a:xfrm rot="19714428">
            <a:off x="5426069" y="3066482"/>
            <a:ext cx="1094510" cy="554181"/>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013"/>
          </a:p>
        </p:txBody>
      </p:sp>
      <p:sp>
        <p:nvSpPr>
          <p:cNvPr id="9" name="Rounded Rectangle 8"/>
          <p:cNvSpPr/>
          <p:nvPr/>
        </p:nvSpPr>
        <p:spPr>
          <a:xfrm>
            <a:off x="3851563" y="1368164"/>
            <a:ext cx="1665008" cy="9906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200" dirty="0"/>
              <a:t>BPM Engine</a:t>
            </a:r>
          </a:p>
          <a:p>
            <a:pPr algn="ctr"/>
            <a:r>
              <a:rPr lang="en-US" sz="1200" dirty="0"/>
              <a:t>Processing cases for Customers</a:t>
            </a:r>
            <a:endParaRPr lang="nl-NL" sz="1200" dirty="0"/>
          </a:p>
        </p:txBody>
      </p:sp>
      <p:sp>
        <p:nvSpPr>
          <p:cNvPr id="10" name="Freeform 9"/>
          <p:cNvSpPr/>
          <p:nvPr/>
        </p:nvSpPr>
        <p:spPr>
          <a:xfrm>
            <a:off x="5348998" y="2140792"/>
            <a:ext cx="1392401" cy="631282"/>
          </a:xfrm>
          <a:custGeom>
            <a:avLst/>
            <a:gdLst>
              <a:gd name="connsiteX0" fmla="*/ 1856535 w 1856535"/>
              <a:gd name="connsiteY0" fmla="*/ 693927 h 841709"/>
              <a:gd name="connsiteX1" fmla="*/ 9262 w 1856535"/>
              <a:gd name="connsiteY1" fmla="*/ 1200 h 841709"/>
              <a:gd name="connsiteX2" fmla="*/ 1274644 w 1856535"/>
              <a:gd name="connsiteY2" fmla="*/ 841709 h 841709"/>
            </a:gdLst>
            <a:ahLst/>
            <a:cxnLst>
              <a:cxn ang="0">
                <a:pos x="connsiteX0" y="connsiteY0"/>
              </a:cxn>
              <a:cxn ang="0">
                <a:pos x="connsiteX1" y="connsiteY1"/>
              </a:cxn>
              <a:cxn ang="0">
                <a:pos x="connsiteX2" y="connsiteY2"/>
              </a:cxn>
            </a:cxnLst>
            <a:rect l="l" t="t" r="r" b="b"/>
            <a:pathLst>
              <a:path w="1856535" h="841709">
                <a:moveTo>
                  <a:pt x="1856535" y="693927"/>
                </a:moveTo>
                <a:cubicBezTo>
                  <a:pt x="981389" y="335248"/>
                  <a:pt x="106244" y="-23430"/>
                  <a:pt x="9262" y="1200"/>
                </a:cubicBezTo>
                <a:cubicBezTo>
                  <a:pt x="-87720" y="25830"/>
                  <a:pt x="593462" y="433769"/>
                  <a:pt x="1274644" y="841709"/>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1" name="Right Arrow 10"/>
          <p:cNvSpPr/>
          <p:nvPr/>
        </p:nvSpPr>
        <p:spPr>
          <a:xfrm>
            <a:off x="8342818" y="2062027"/>
            <a:ext cx="581891" cy="1039091"/>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pic>
        <p:nvPicPr>
          <p:cNvPr id="12" name="Picture 2" descr="Image result for pile of letters"/>
          <p:cNvPicPr>
            <a:picLocks noChangeAspect="1" noChangeArrowheads="1"/>
          </p:cNvPicPr>
          <p:nvPr/>
        </p:nvPicPr>
        <p:blipFill>
          <a:blip r:embed="rId2">
            <a:clrChange>
              <a:clrFrom>
                <a:srgbClr val="EDECDA"/>
              </a:clrFrom>
              <a:clrTo>
                <a:srgbClr val="EDECDA">
                  <a:alpha val="0"/>
                </a:srgbClr>
              </a:clrTo>
            </a:clrChange>
            <a:extLst>
              <a:ext uri="{28A0092B-C50C-407E-A947-70E740481C1C}">
                <a14:useLocalDpi xmlns:a14="http://schemas.microsoft.com/office/drawing/2010/main" val="0"/>
              </a:ext>
            </a:extLst>
          </a:blip>
          <a:srcRect/>
          <a:stretch>
            <a:fillRect/>
          </a:stretch>
        </p:blipFill>
        <p:spPr bwMode="auto">
          <a:xfrm>
            <a:off x="2013526" y="1107454"/>
            <a:ext cx="1486574" cy="110817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Image result for person typi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35162" y="521219"/>
            <a:ext cx="830015" cy="84694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descr="Image result for mail"/>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03518" y="2035482"/>
            <a:ext cx="846626" cy="102631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05376" y="3268732"/>
            <a:ext cx="1667087" cy="125031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3685405" y="1493107"/>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7" name="Right Arrow 16"/>
          <p:cNvSpPr/>
          <p:nvPr/>
        </p:nvSpPr>
        <p:spPr>
          <a:xfrm>
            <a:off x="1926405" y="196657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8" name="Right Arrow 17"/>
          <p:cNvSpPr/>
          <p:nvPr/>
        </p:nvSpPr>
        <p:spPr>
          <a:xfrm rot="16200000">
            <a:off x="1592586" y="3069819"/>
            <a:ext cx="277594" cy="19089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9" name="Rectangular Callout 18"/>
          <p:cNvSpPr/>
          <p:nvPr/>
        </p:nvSpPr>
        <p:spPr>
          <a:xfrm>
            <a:off x="5147861" y="936000"/>
            <a:ext cx="737420" cy="314314"/>
          </a:xfrm>
          <a:prstGeom prst="wedgeRectCallout">
            <a:avLst>
              <a:gd name="adj1" fmla="val -31833"/>
              <a:gd name="adj2" fmla="val 1397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10 min</a:t>
            </a:r>
            <a:endParaRPr lang="nl-NL" dirty="0"/>
          </a:p>
        </p:txBody>
      </p:sp>
      <p:sp>
        <p:nvSpPr>
          <p:cNvPr id="20" name="Rectangular Callout 19"/>
          <p:cNvSpPr/>
          <p:nvPr/>
        </p:nvSpPr>
        <p:spPr>
          <a:xfrm>
            <a:off x="4031999" y="144000"/>
            <a:ext cx="737420" cy="314314"/>
          </a:xfrm>
          <a:prstGeom prst="wedgeRectCallout">
            <a:avLst>
              <a:gd name="adj1" fmla="val -66833"/>
              <a:gd name="adj2" fmla="val 10921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 min</a:t>
            </a:r>
            <a:endParaRPr lang="nl-NL" dirty="0"/>
          </a:p>
        </p:txBody>
      </p:sp>
      <p:sp>
        <p:nvSpPr>
          <p:cNvPr id="21" name="Rectangular Callout 20"/>
          <p:cNvSpPr/>
          <p:nvPr/>
        </p:nvSpPr>
        <p:spPr>
          <a:xfrm>
            <a:off x="1103474" y="860903"/>
            <a:ext cx="737420" cy="314314"/>
          </a:xfrm>
          <a:prstGeom prst="wedgeRectCallout">
            <a:avLst>
              <a:gd name="adj1" fmla="val 118167"/>
              <a:gd name="adj2" fmla="val 18898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36 </a:t>
            </a:r>
            <a:r>
              <a:rPr lang="en-US" dirty="0" err="1" smtClean="0"/>
              <a:t>hr</a:t>
            </a:r>
            <a:endParaRPr lang="nl-NL" dirty="0"/>
          </a:p>
        </p:txBody>
      </p:sp>
      <p:sp>
        <p:nvSpPr>
          <p:cNvPr id="22" name="Rectangular Callout 21"/>
          <p:cNvSpPr/>
          <p:nvPr/>
        </p:nvSpPr>
        <p:spPr>
          <a:xfrm>
            <a:off x="366054" y="2164851"/>
            <a:ext cx="737420"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48 </a:t>
            </a:r>
            <a:r>
              <a:rPr lang="en-US" dirty="0" err="1" smtClean="0"/>
              <a:t>hr</a:t>
            </a:r>
            <a:endParaRPr lang="nl-NL" dirty="0"/>
          </a:p>
        </p:txBody>
      </p:sp>
      <p:sp>
        <p:nvSpPr>
          <p:cNvPr id="23" name="Rectangular Callout 22"/>
          <p:cNvSpPr/>
          <p:nvPr/>
        </p:nvSpPr>
        <p:spPr>
          <a:xfrm>
            <a:off x="546152" y="3736732"/>
            <a:ext cx="557321" cy="314314"/>
          </a:xfrm>
          <a:prstGeom prst="wedgeRectCallout">
            <a:avLst>
              <a:gd name="adj1" fmla="val 106167"/>
              <a:gd name="adj2" fmla="val 2709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2 </a:t>
            </a:r>
            <a:r>
              <a:rPr lang="en-US" dirty="0" err="1" smtClean="0"/>
              <a:t>wk</a:t>
            </a:r>
            <a:endParaRPr lang="nl-NL" dirty="0"/>
          </a:p>
        </p:txBody>
      </p:sp>
      <p:sp>
        <p:nvSpPr>
          <p:cNvPr id="24" name="Rectangular Callout 23"/>
          <p:cNvSpPr/>
          <p:nvPr/>
        </p:nvSpPr>
        <p:spPr>
          <a:xfrm>
            <a:off x="7635255" y="1869071"/>
            <a:ext cx="644745" cy="314314"/>
          </a:xfrm>
          <a:prstGeom prst="wedgeRectCallout">
            <a:avLst>
              <a:gd name="adj1" fmla="val -39380"/>
              <a:gd name="adj2" fmla="val 212443"/>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smtClean="0"/>
              <a:t>1 min</a:t>
            </a:r>
            <a:endParaRPr lang="nl-NL" dirty="0"/>
          </a:p>
        </p:txBody>
      </p:sp>
      <p:sp>
        <p:nvSpPr>
          <p:cNvPr id="25" name="Rectangular Callout 24"/>
          <p:cNvSpPr/>
          <p:nvPr/>
        </p:nvSpPr>
        <p:spPr>
          <a:xfrm>
            <a:off x="5885281" y="1775787"/>
            <a:ext cx="737420" cy="314314"/>
          </a:xfrm>
          <a:prstGeom prst="wedgeRectCallout">
            <a:avLst>
              <a:gd name="adj1" fmla="val -31833"/>
              <a:gd name="adj2" fmla="val 139713"/>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smtClean="0"/>
              <a:t>2%</a:t>
            </a:r>
            <a:endParaRPr lang="nl-NL" dirty="0"/>
          </a:p>
        </p:txBody>
      </p:sp>
    </p:spTree>
    <p:extLst>
      <p:ext uri="{BB962C8B-B14F-4D97-AF65-F5344CB8AC3E}">
        <p14:creationId xmlns:p14="http://schemas.microsoft.com/office/powerpoint/2010/main" val="186308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fade">
                                      <p:cBhvr>
                                        <p:cTn id="43" dur="500"/>
                                        <p:tgtEl>
                                          <p:spTgt spid="2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Doctor &amp; Patient</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pic>
        <p:nvPicPr>
          <p:cNvPr id="3074"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2403" y="857761"/>
            <a:ext cx="7469597" cy="39364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92477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pic>
        <p:nvPicPr>
          <p:cNvPr id="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5932" y="540041"/>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doctor with pati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997253" y="2075889"/>
            <a:ext cx="1915050" cy="116607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doctor with pati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2365" y="3241962"/>
            <a:ext cx="2081635" cy="138410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Image result for doctor with pati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12303" y="3538534"/>
            <a:ext cx="1630790" cy="1087533"/>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descr="Image result for doctor with patien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63402" y="1726113"/>
            <a:ext cx="1841198" cy="1227849"/>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doctor with patien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1196" y="3241962"/>
            <a:ext cx="1581134" cy="1240105"/>
          </a:xfrm>
          <a:prstGeom prst="rect">
            <a:avLst/>
          </a:prstGeom>
          <a:noFill/>
          <a:extLst>
            <a:ext uri="{909E8E84-426E-40DD-AFC4-6F175D3DCCD1}">
              <a14:hiddenFill xmlns:a14="http://schemas.microsoft.com/office/drawing/2010/main">
                <a:solidFill>
                  <a:srgbClr val="FFFFFF"/>
                </a:solidFill>
              </a14:hiddenFill>
            </a:ext>
          </a:extLst>
        </p:spPr>
      </p:pic>
      <p:sp>
        <p:nvSpPr>
          <p:cNvPr id="10" name="Can 9"/>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Can 12"/>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14" name="Can 13"/>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Can 14"/>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6" name="Can 15"/>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4885302" y="1388596"/>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0246" name="Picture 6" descr="Image result for doctor patient unconsciou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770408" y="376676"/>
            <a:ext cx="1769061" cy="10614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8943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500"/>
                                        <p:tgtEl>
                                          <p:spTgt spid="1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0244"/>
                                        </p:tgtEl>
                                        <p:attrNameLst>
                                          <p:attrName>style.visibility</p:attrName>
                                        </p:attrNameLst>
                                      </p:cBhvr>
                                      <p:to>
                                        <p:strVal val="visible"/>
                                      </p:to>
                                    </p:set>
                                    <p:animEffect transition="in" filter="fade">
                                      <p:cBhvr>
                                        <p:cTn id="15" dur="500"/>
                                        <p:tgtEl>
                                          <p:spTgt spid="1024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childTnLst>
                          </p:cTn>
                        </p:par>
                        <p:par>
                          <p:cTn id="19" fill="hold">
                            <p:stCondLst>
                              <p:cond delay="500"/>
                            </p:stCondLst>
                            <p:childTnLst>
                              <p:par>
                                <p:cTn id="20" presetID="10" presetClass="entr" presetSubtype="0" fill="hold"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par>
                          <p:cTn id="26" fill="hold">
                            <p:stCondLst>
                              <p:cond delay="1000"/>
                            </p:stCondLst>
                            <p:childTnLst>
                              <p:par>
                                <p:cTn id="27" presetID="10" presetClass="entr" presetSubtype="0" fill="hold" grpId="0" nodeType="after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par>
                                <p:cTn id="30" presetID="10" presetClass="entr" presetSubtype="0" fill="hold" nodeType="with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1500"/>
                            </p:stCondLst>
                            <p:childTnLst>
                              <p:par>
                                <p:cTn id="37" presetID="10" presetClass="entr" presetSubtype="0" fill="hold" nodeType="afterEffect">
                                  <p:stCondLst>
                                    <p:cond delay="0"/>
                                  </p:stCondLst>
                                  <p:childTnLst>
                                    <p:set>
                                      <p:cBhvr>
                                        <p:cTn id="38" dur="1" fill="hold">
                                          <p:stCondLst>
                                            <p:cond delay="0"/>
                                          </p:stCondLst>
                                        </p:cTn>
                                        <p:tgtEl>
                                          <p:spTgt spid="10242"/>
                                        </p:tgtEl>
                                        <p:attrNameLst>
                                          <p:attrName>style.visibility</p:attrName>
                                        </p:attrNameLst>
                                      </p:cBhvr>
                                      <p:to>
                                        <p:strVal val="visible"/>
                                      </p:to>
                                    </p:set>
                                    <p:animEffect transition="in" filter="fade">
                                      <p:cBhvr>
                                        <p:cTn id="39" dur="500"/>
                                        <p:tgtEl>
                                          <p:spTgt spid="1024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0246"/>
                                        </p:tgtEl>
                                        <p:attrNameLst>
                                          <p:attrName>style.visibility</p:attrName>
                                        </p:attrNameLst>
                                      </p:cBhvr>
                                      <p:to>
                                        <p:strVal val="visible"/>
                                      </p:to>
                                    </p:set>
                                    <p:animEffect transition="in" filter="fade">
                                      <p:cBhvr>
                                        <p:cTn id="47"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animBg="1"/>
      <p:bldP spid="13" grpId="0" animBg="1"/>
      <p:bldP spid="14" grpId="0" animBg="1"/>
      <p:bldP spid="15" grpId="0" animBg="1"/>
      <p:bldP spid="1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sp>
        <p:nvSpPr>
          <p:cNvPr id="6" name="Can 5"/>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456302" y="3405567"/>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055935"/>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Operational Data Store</a:t>
            </a:r>
            <a:endParaRPr lang="nl-NL" dirty="0"/>
          </a:p>
        </p:txBody>
      </p:sp>
      <p:cxnSp>
        <p:nvCxnSpPr>
          <p:cNvPr id="14" name="Straight Arrow Connector 13"/>
          <p:cNvCxnSpPr>
            <a:stCxn id="6" idx="1"/>
          </p:cNvCxnSpPr>
          <p:nvPr/>
        </p:nvCxnSpPr>
        <p:spPr>
          <a:xfrm flipV="1">
            <a:off x="272845" y="2426110"/>
            <a:ext cx="862781" cy="197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p:cNvCxnSpPr>
          <p:nvPr/>
        </p:nvCxnSpPr>
        <p:spPr>
          <a:xfrm flipV="1">
            <a:off x="1832386" y="2516025"/>
            <a:ext cx="0" cy="88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16394" y="2516026"/>
            <a:ext cx="1051841" cy="58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6787" y="2516024"/>
            <a:ext cx="2094271" cy="2056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765323" y="2461991"/>
            <a:ext cx="3915696" cy="211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912806" y="2228024"/>
            <a:ext cx="3660058" cy="71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10" idx="1"/>
          </p:cNvCxnSpPr>
          <p:nvPr/>
        </p:nvCxnSpPr>
        <p:spPr>
          <a:xfrm flipH="1">
            <a:off x="6850953" y="2320411"/>
            <a:ext cx="435076" cy="43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50953" y="2297652"/>
            <a:ext cx="554931" cy="222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465369" y="2274893"/>
            <a:ext cx="2691828" cy="229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2"/>
            <a:endCxn id="6" idx="4"/>
          </p:cNvCxnSpPr>
          <p:nvPr/>
        </p:nvCxnSpPr>
        <p:spPr>
          <a:xfrm flipH="1">
            <a:off x="464574" y="2297652"/>
            <a:ext cx="6504509" cy="222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7" idx="4"/>
          </p:cNvCxnSpPr>
          <p:nvPr/>
        </p:nvCxnSpPr>
        <p:spPr>
          <a:xfrm flipH="1">
            <a:off x="3481245" y="2297652"/>
            <a:ext cx="2789114" cy="10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140767" y="1814603"/>
            <a:ext cx="3888178" cy="16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9096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7"/>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2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6" name="Can 5"/>
          <p:cNvSpPr/>
          <p:nvPr/>
        </p:nvSpPr>
        <p:spPr>
          <a:xfrm>
            <a:off x="81116" y="4397467"/>
            <a:ext cx="383458" cy="2580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3091352"/>
            <a:ext cx="326731" cy="48297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4572034"/>
            <a:ext cx="1161367" cy="198000"/>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4" y="4572034"/>
            <a:ext cx="331280" cy="198000"/>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556178" cy="34200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456302" y="3405567"/>
            <a:ext cx="752168" cy="337517"/>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055935"/>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Operational Data Store</a:t>
            </a:r>
            <a:endParaRPr lang="nl-NL" dirty="0"/>
          </a:p>
        </p:txBody>
      </p:sp>
      <p:cxnSp>
        <p:nvCxnSpPr>
          <p:cNvPr id="14" name="Straight Arrow Connector 13"/>
          <p:cNvCxnSpPr>
            <a:stCxn id="6" idx="1"/>
          </p:cNvCxnSpPr>
          <p:nvPr/>
        </p:nvCxnSpPr>
        <p:spPr>
          <a:xfrm flipV="1">
            <a:off x="272845" y="2426110"/>
            <a:ext cx="862781" cy="19713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11" idx="1"/>
          </p:cNvCxnSpPr>
          <p:nvPr/>
        </p:nvCxnSpPr>
        <p:spPr>
          <a:xfrm flipV="1">
            <a:off x="1832386" y="2516025"/>
            <a:ext cx="0" cy="8895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flipV="1">
            <a:off x="2116394" y="2516026"/>
            <a:ext cx="1051841" cy="581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1946787" y="2516024"/>
            <a:ext cx="2094271" cy="2056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flipV="1">
            <a:off x="2765323" y="2461991"/>
            <a:ext cx="3915696" cy="21100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2912806" y="2228024"/>
            <a:ext cx="3660058" cy="7193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cxnSp>
        <p:nvCxnSpPr>
          <p:cNvPr id="34" name="Straight Arrow Connector 33"/>
          <p:cNvCxnSpPr>
            <a:endCxn id="10" idx="1"/>
          </p:cNvCxnSpPr>
          <p:nvPr/>
        </p:nvCxnSpPr>
        <p:spPr>
          <a:xfrm flipH="1">
            <a:off x="6850953" y="2320411"/>
            <a:ext cx="435076" cy="435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flipH="1">
            <a:off x="6850953" y="2297652"/>
            <a:ext cx="554931" cy="22288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H="1">
            <a:off x="4465369" y="2274893"/>
            <a:ext cx="2691828" cy="22971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a:stCxn id="29" idx="2"/>
            <a:endCxn id="6" idx="4"/>
          </p:cNvCxnSpPr>
          <p:nvPr/>
        </p:nvCxnSpPr>
        <p:spPr>
          <a:xfrm flipH="1">
            <a:off x="464574" y="2297652"/>
            <a:ext cx="6504509" cy="2228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a:endCxn id="7" idx="4"/>
          </p:cNvCxnSpPr>
          <p:nvPr/>
        </p:nvCxnSpPr>
        <p:spPr>
          <a:xfrm flipH="1">
            <a:off x="3481245" y="2297652"/>
            <a:ext cx="2789114" cy="10351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flipH="1">
            <a:off x="2140767" y="1814603"/>
            <a:ext cx="3888178" cy="16088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 name="Rectangular Callout 1"/>
          <p:cNvSpPr/>
          <p:nvPr/>
        </p:nvSpPr>
        <p:spPr>
          <a:xfrm>
            <a:off x="272844" y="179816"/>
            <a:ext cx="2330245" cy="1129410"/>
          </a:xfrm>
          <a:prstGeom prst="wedgeRectCallout">
            <a:avLst>
              <a:gd name="adj1" fmla="val 14177"/>
              <a:gd name="adj2" fmla="val 81576"/>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TextBox 2"/>
          <p:cNvSpPr txBox="1"/>
          <p:nvPr/>
        </p:nvSpPr>
        <p:spPr>
          <a:xfrm>
            <a:off x="369917" y="224947"/>
            <a:ext cx="2044278" cy="1000274"/>
          </a:xfrm>
          <a:prstGeom prst="rect">
            <a:avLst/>
          </a:prstGeom>
          <a:noFill/>
        </p:spPr>
        <p:txBody>
          <a:bodyPr wrap="none" lIns="0" tIns="0" rIns="0" bIns="0" rtlCol="0">
            <a:spAutoFit/>
          </a:bodyPr>
          <a:lstStyle/>
          <a:p>
            <a:r>
              <a:rPr lang="en-US" sz="1300" dirty="0" smtClean="0"/>
              <a:t>+ Available</a:t>
            </a:r>
          </a:p>
          <a:p>
            <a:r>
              <a:rPr lang="en-US" sz="1300" dirty="0" smtClean="0"/>
              <a:t>+ Performant</a:t>
            </a:r>
          </a:p>
          <a:p>
            <a:r>
              <a:rPr lang="en-US" sz="1300" dirty="0" smtClean="0"/>
              <a:t>+ Preprocessing of data</a:t>
            </a:r>
          </a:p>
          <a:p>
            <a:r>
              <a:rPr lang="en-US" sz="1300" dirty="0" smtClean="0"/>
              <a:t>- Authorization enforcement</a:t>
            </a:r>
          </a:p>
          <a:p>
            <a:r>
              <a:rPr lang="en-US" sz="1300" dirty="0" smtClean="0"/>
              <a:t>- Cost of ODS (platform)</a:t>
            </a:r>
            <a:endParaRPr lang="nl-NL" sz="1300" dirty="0" err="1" smtClean="0"/>
          </a:p>
        </p:txBody>
      </p:sp>
      <p:sp>
        <p:nvSpPr>
          <p:cNvPr id="30" name="Rectangular Callout 29"/>
          <p:cNvSpPr/>
          <p:nvPr/>
        </p:nvSpPr>
        <p:spPr>
          <a:xfrm>
            <a:off x="6681020" y="353974"/>
            <a:ext cx="1857170" cy="671191"/>
          </a:xfrm>
          <a:prstGeom prst="wedgeRectCallout">
            <a:avLst>
              <a:gd name="adj1" fmla="val -13672"/>
              <a:gd name="adj2" fmla="val 14864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2" name="TextBox 31"/>
          <p:cNvSpPr txBox="1"/>
          <p:nvPr/>
        </p:nvSpPr>
        <p:spPr>
          <a:xfrm>
            <a:off x="6738504" y="363937"/>
            <a:ext cx="1760097" cy="600164"/>
          </a:xfrm>
          <a:prstGeom prst="rect">
            <a:avLst/>
          </a:prstGeom>
          <a:noFill/>
        </p:spPr>
        <p:txBody>
          <a:bodyPr wrap="none" lIns="0" tIns="0" rIns="0" bIns="0" rtlCol="0">
            <a:spAutoFit/>
          </a:bodyPr>
          <a:lstStyle/>
          <a:p>
            <a:r>
              <a:rPr lang="en-US" sz="1300" dirty="0" smtClean="0"/>
              <a:t>+ Fresh data</a:t>
            </a:r>
          </a:p>
          <a:p>
            <a:r>
              <a:rPr lang="en-US" sz="1300" dirty="0" smtClean="0"/>
              <a:t>+ No duplication of data</a:t>
            </a:r>
          </a:p>
          <a:p>
            <a:r>
              <a:rPr lang="en-US" sz="1300" dirty="0" smtClean="0"/>
              <a:t>- Complexity</a:t>
            </a:r>
          </a:p>
        </p:txBody>
      </p:sp>
    </p:spTree>
    <p:extLst>
      <p:ext uri="{BB962C8B-B14F-4D97-AF65-F5344CB8AC3E}">
        <p14:creationId xmlns:p14="http://schemas.microsoft.com/office/powerpoint/2010/main" val="333372234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pic>
        <p:nvPicPr>
          <p:cNvPr id="6146" name="Picture 2" descr="Image result for calendar month remember 25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242" y="318147"/>
            <a:ext cx="8089815" cy="454185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p:cNvPicPr>
          <p:nvPr/>
        </p:nvPicPr>
        <p:blipFill>
          <a:blip r:embed="rId3"/>
          <a:stretch>
            <a:fillRect/>
          </a:stretch>
        </p:blipFill>
        <p:spPr>
          <a:xfrm>
            <a:off x="523242" y="-54137"/>
            <a:ext cx="1966130" cy="396274"/>
          </a:xfrm>
          <a:prstGeom prst="rect">
            <a:avLst/>
          </a:prstGeom>
        </p:spPr>
      </p:pic>
      <p:sp>
        <p:nvSpPr>
          <p:cNvPr id="9" name="Oval 8"/>
          <p:cNvSpPr/>
          <p:nvPr/>
        </p:nvSpPr>
        <p:spPr>
          <a:xfrm>
            <a:off x="4911213" y="2753532"/>
            <a:ext cx="1917290" cy="1437968"/>
          </a:xfrm>
          <a:prstGeom prst="ellipse">
            <a:avLst/>
          </a:prstGeom>
          <a:noFill/>
          <a:ln>
            <a:solidFill>
              <a:schemeClr val="tx2"/>
            </a:solidFill>
          </a:ln>
          <a:scene3d>
            <a:camera prst="isometricBottomDown"/>
            <a:lightRig rig="threePt" dir="t"/>
          </a:scene3d>
          <a:sp3d>
            <a:bevelT h="273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45614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sp>
        <p:nvSpPr>
          <p:cNvPr id="6" name="AutoShape 2" descr="Image result for champions league final 2018 ukraine"/>
          <p:cNvSpPr>
            <a:spLocks noChangeAspect="1" noChangeArrowheads="1"/>
          </p:cNvSpPr>
          <p:nvPr/>
        </p:nvSpPr>
        <p:spPr bwMode="auto">
          <a:xfrm>
            <a:off x="634898" y="2451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180" name="Picture 12" descr="Image result for champions league final 2018 ukra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4426"/>
            <a:ext cx="9315450" cy="5276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974163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Presenting</a:t>
            </a:r>
            <a:endParaRPr lang="nl-NL" dirty="0"/>
          </a:p>
        </p:txBody>
      </p:sp>
      <p:sp>
        <p:nvSpPr>
          <p:cNvPr id="6" name="Content Placeholder 5"/>
          <p:cNvSpPr>
            <a:spLocks noGrp="1"/>
          </p:cNvSpPr>
          <p:nvPr>
            <p:ph idx="1"/>
          </p:nvPr>
        </p:nvSpPr>
        <p:spPr/>
        <p:txBody>
          <a:bodyPr/>
          <a:lstStyle/>
          <a:p>
            <a:r>
              <a:rPr lang="en-US" dirty="0" smtClean="0"/>
              <a:t>Oracle </a:t>
            </a:r>
            <a:r>
              <a:rPr lang="en-US" dirty="0" err="1" smtClean="0"/>
              <a:t>OpenWorld</a:t>
            </a:r>
            <a:endParaRPr lang="en-US" dirty="0" smtClean="0"/>
          </a:p>
          <a:p>
            <a:r>
              <a:rPr lang="en-US" dirty="0" err="1" smtClean="0"/>
              <a:t>JavaOne</a:t>
            </a:r>
            <a:endParaRPr lang="en-US" dirty="0" smtClean="0"/>
          </a:p>
          <a:p>
            <a:r>
              <a:rPr lang="en-US" dirty="0" smtClean="0"/>
              <a:t>Oracle Code</a:t>
            </a:r>
          </a:p>
          <a:p>
            <a:r>
              <a:rPr lang="en-US" dirty="0" err="1" smtClean="0"/>
              <a:t>Devoxx</a:t>
            </a:r>
            <a:r>
              <a:rPr lang="en-US" dirty="0" smtClean="0"/>
              <a:t> </a:t>
            </a:r>
          </a:p>
          <a:p>
            <a:r>
              <a:rPr lang="en-US" dirty="0" smtClean="0"/>
              <a:t>Java and Oracle User Group meetups</a:t>
            </a:r>
          </a:p>
          <a:p>
            <a:r>
              <a:rPr lang="en-US" dirty="0" smtClean="0"/>
              <a:t>Java </a:t>
            </a:r>
            <a:r>
              <a:rPr lang="en-US" dirty="0" err="1" smtClean="0"/>
              <a:t>Rockstar</a:t>
            </a:r>
            <a:r>
              <a:rPr lang="en-US" dirty="0" smtClean="0"/>
              <a:t> (</a:t>
            </a:r>
            <a:r>
              <a:rPr lang="en-US" dirty="0" err="1" smtClean="0"/>
              <a:t>JavaOne</a:t>
            </a:r>
            <a:r>
              <a:rPr lang="en-US" dirty="0" smtClean="0"/>
              <a:t> 2015)</a:t>
            </a:r>
          </a:p>
          <a:p>
            <a:r>
              <a:rPr lang="en-US" dirty="0" err="1" smtClean="0"/>
              <a:t>JEEConf</a:t>
            </a:r>
            <a:r>
              <a:rPr lang="en-US" dirty="0" smtClean="0"/>
              <a:t>!</a:t>
            </a:r>
            <a:endParaRPr lang="nl-NL" dirty="0"/>
          </a:p>
        </p:txBody>
      </p:sp>
      <p:sp>
        <p:nvSpPr>
          <p:cNvPr id="3" name="Footer Placeholder 2"/>
          <p:cNvSpPr>
            <a:spLocks noGrp="1"/>
          </p:cNvSpPr>
          <p:nvPr>
            <p:ph type="ftr" sz="quarter" idx="11"/>
          </p:nvPr>
        </p:nvSpPr>
        <p:spPr/>
        <p:txBody>
          <a:bodyPr/>
          <a:lstStyle/>
          <a:p>
            <a:r>
              <a:rPr lang="nl-NL" noProof="0" smtClean="0"/>
              <a:t>Titel van de presentatie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39938" name="Picture 2" descr="Image result for java rocksta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8050" y="438487"/>
            <a:ext cx="4279900" cy="4277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746209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
        <p:nvSpPr>
          <p:cNvPr id="6" name="AutoShape 2" descr="Image result for champions league final 2018 ukraine"/>
          <p:cNvSpPr>
            <a:spLocks noChangeAspect="1" noChangeArrowheads="1"/>
          </p:cNvSpPr>
          <p:nvPr/>
        </p:nvSpPr>
        <p:spPr bwMode="auto">
          <a:xfrm>
            <a:off x="634898" y="245160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7176" name="Picture 8"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r="25277"/>
          <a:stretch/>
        </p:blipFill>
        <p:spPr bwMode="auto">
          <a:xfrm>
            <a:off x="-83664" y="0"/>
            <a:ext cx="9062884" cy="42187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champions league final 2018 ukrain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286" y="2655813"/>
            <a:ext cx="3524713" cy="22041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0" name="Oval 9"/>
          <p:cNvSpPr/>
          <p:nvPr/>
        </p:nvSpPr>
        <p:spPr>
          <a:xfrm>
            <a:off x="1659194" y="584580"/>
            <a:ext cx="1917290" cy="1437968"/>
          </a:xfrm>
          <a:prstGeom prst="ellipse">
            <a:avLst/>
          </a:prstGeom>
          <a:noFill/>
          <a:ln>
            <a:solidFill>
              <a:schemeClr val="tx2"/>
            </a:solidFill>
          </a:ln>
          <a:scene3d>
            <a:camera prst="isometricBottomDown"/>
            <a:lightRig rig="threePt" dir="t"/>
          </a:scene3d>
          <a:sp3d>
            <a:bevelT h="273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955324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sp>
        <p:nvSpPr>
          <p:cNvPr id="6" name="Title 5"/>
          <p:cNvSpPr>
            <a:spLocks noGrp="1"/>
          </p:cNvSpPr>
          <p:nvPr>
            <p:ph type="title"/>
          </p:nvPr>
        </p:nvSpPr>
        <p:spPr/>
        <p:txBody>
          <a:bodyPr/>
          <a:lstStyle/>
          <a:p>
            <a:endParaRPr lang="nl-NL"/>
          </a:p>
        </p:txBody>
      </p:sp>
      <p:pic>
        <p:nvPicPr>
          <p:cNvPr id="13320" name="Picture 8"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5802" y="287435"/>
            <a:ext cx="6865711" cy="457256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Image result for gdpr d 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506102"/>
            <a:ext cx="9361714" cy="6241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2405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13316"/>
                                        </p:tgtEl>
                                      </p:cBhvr>
                                    </p:animEffect>
                                    <p:set>
                                      <p:cBhvr>
                                        <p:cTn id="7" dur="1" fill="hold">
                                          <p:stCondLst>
                                            <p:cond delay="499"/>
                                          </p:stCondLst>
                                        </p:cTn>
                                        <p:tgtEl>
                                          <p:spTgt spid="133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25361" y="-15417"/>
            <a:ext cx="9586451" cy="5265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16386"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b="30322"/>
          <a:stretch/>
        </p:blipFill>
        <p:spPr bwMode="auto">
          <a:xfrm>
            <a:off x="1860905" y="-15417"/>
            <a:ext cx="5519094" cy="5127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2562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PI(I)</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819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12450" y="508607"/>
            <a:ext cx="2652003" cy="1657502"/>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Image result for poir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346" y="2567277"/>
            <a:ext cx="1419405" cy="1419406"/>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Image result for ncis"/>
          <p:cNvPicPr>
            <a:picLocks noChangeAspect="1" noChangeArrowheads="1"/>
          </p:cNvPicPr>
          <p:nvPr/>
        </p:nvPicPr>
        <p:blipFill rotWithShape="1">
          <a:blip r:embed="rId4">
            <a:extLst>
              <a:ext uri="{28A0092B-C50C-407E-A947-70E740481C1C}">
                <a14:useLocalDpi xmlns:a14="http://schemas.microsoft.com/office/drawing/2010/main" val="0"/>
              </a:ext>
            </a:extLst>
          </a:blip>
          <a:srcRect t="19447"/>
          <a:stretch/>
        </p:blipFill>
        <p:spPr bwMode="auto">
          <a:xfrm>
            <a:off x="7206568" y="1126296"/>
            <a:ext cx="1828320" cy="2142222"/>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Image result for cs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3381" y="2333361"/>
            <a:ext cx="1769927" cy="2499897"/>
          </a:xfrm>
          <a:prstGeom prst="rect">
            <a:avLst/>
          </a:prstGeom>
          <a:noFill/>
          <a:extLst>
            <a:ext uri="{909E8E84-426E-40DD-AFC4-6F175D3DCCD1}">
              <a14:hiddenFill xmlns:a14="http://schemas.microsoft.com/office/drawing/2010/main">
                <a:solidFill>
                  <a:srgbClr val="FFFFFF"/>
                </a:solidFill>
              </a14:hiddenFill>
            </a:ext>
          </a:extLst>
        </p:spPr>
      </p:pic>
      <p:pic>
        <p:nvPicPr>
          <p:cNvPr id="8202" name="Picture 10" descr="Image result for homeland"/>
          <p:cNvPicPr>
            <a:picLocks noChangeAspect="1" noChangeArrowheads="1"/>
          </p:cNvPicPr>
          <p:nvPr/>
        </p:nvPicPr>
        <p:blipFill rotWithShape="1">
          <a:blip r:embed="rId6">
            <a:extLst>
              <a:ext uri="{28A0092B-C50C-407E-A947-70E740481C1C}">
                <a14:useLocalDpi xmlns:a14="http://schemas.microsoft.com/office/drawing/2010/main" val="0"/>
              </a:ext>
            </a:extLst>
          </a:blip>
          <a:srcRect r="45076"/>
          <a:stretch/>
        </p:blipFill>
        <p:spPr bwMode="auto">
          <a:xfrm>
            <a:off x="4162103" y="1317503"/>
            <a:ext cx="1565460" cy="1604278"/>
          </a:xfrm>
          <a:prstGeom prst="rect">
            <a:avLst/>
          </a:prstGeom>
          <a:noFill/>
          <a:extLst>
            <a:ext uri="{909E8E84-426E-40DD-AFC4-6F175D3DCCD1}">
              <a14:hiddenFill xmlns:a14="http://schemas.microsoft.com/office/drawing/2010/main">
                <a:solidFill>
                  <a:srgbClr val="FFFFFF"/>
                </a:solidFill>
              </a14:hiddenFill>
            </a:ext>
          </a:extLst>
        </p:spPr>
      </p:pic>
      <p:pic>
        <p:nvPicPr>
          <p:cNvPr id="8204" name="Picture 12" descr="&quot;The Sniffer,&quot; one of the most popular TV detective shows in Russia today, is made by a Ukrainian production compan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9681" y="3427278"/>
            <a:ext cx="2495082" cy="1405980"/>
          </a:xfrm>
          <a:prstGeom prst="rect">
            <a:avLst/>
          </a:prstGeom>
          <a:noFill/>
          <a:extLst>
            <a:ext uri="{909E8E84-426E-40DD-AFC4-6F175D3DCCD1}">
              <a14:hiddenFill xmlns:a14="http://schemas.microsoft.com/office/drawing/2010/main">
                <a:solidFill>
                  <a:srgbClr val="FFFFFF"/>
                </a:solidFill>
              </a14:hiddenFill>
            </a:ext>
          </a:extLst>
        </p:spPr>
      </p:pic>
      <p:pic>
        <p:nvPicPr>
          <p:cNvPr id="8206" name="Picture 14" descr="Image result for magnum pi"/>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42936" y="3098607"/>
            <a:ext cx="2368203" cy="1776153"/>
          </a:xfrm>
          <a:prstGeom prst="rect">
            <a:avLst/>
          </a:prstGeom>
          <a:noFill/>
          <a:extLst>
            <a:ext uri="{909E8E84-426E-40DD-AFC4-6F175D3DCCD1}">
              <a14:hiddenFill xmlns:a14="http://schemas.microsoft.com/office/drawing/2010/main">
                <a:solidFill>
                  <a:srgbClr val="FFFFFF"/>
                </a:solidFill>
              </a14:hiddenFill>
            </a:ext>
          </a:extLst>
        </p:spPr>
      </p:pic>
      <p:pic>
        <p:nvPicPr>
          <p:cNvPr id="8208" name="Picture 16" descr="Image result for ms marpl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9862" y="384932"/>
            <a:ext cx="1266388" cy="1865141"/>
          </a:xfrm>
          <a:prstGeom prst="rect">
            <a:avLst/>
          </a:prstGeom>
          <a:noFill/>
          <a:extLst>
            <a:ext uri="{909E8E84-426E-40DD-AFC4-6F175D3DCCD1}">
              <a14:hiddenFill xmlns:a14="http://schemas.microsoft.com/office/drawing/2010/main">
                <a:solidFill>
                  <a:srgbClr val="FFFFFF"/>
                </a:solidFill>
              </a14:hiddenFill>
            </a:ext>
          </a:extLst>
        </p:spPr>
      </p:pic>
      <p:pic>
        <p:nvPicPr>
          <p:cNvPr id="8210" name="Picture 18" descr="Image result for sherlock doyl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7599" y="903930"/>
            <a:ext cx="1093749" cy="1551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306232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34</a:t>
            </a:fld>
            <a:endParaRPr lang="nl-NL"/>
          </a:p>
        </p:txBody>
      </p:sp>
      <p:pic>
        <p:nvPicPr>
          <p:cNvPr id="307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7235" y="265823"/>
            <a:ext cx="6893042" cy="4594177"/>
          </a:xfrm>
          <a:prstGeom prst="rect">
            <a:avLst/>
          </a:prstGeom>
          <a:noFill/>
          <a:extLst>
            <a:ext uri="{909E8E84-426E-40DD-AFC4-6F175D3DCCD1}">
              <a14:hiddenFill xmlns:a14="http://schemas.microsoft.com/office/drawing/2010/main">
                <a:solidFill>
                  <a:srgbClr val="FFFFFF"/>
                </a:solidFill>
              </a14:hiddenFill>
            </a:ext>
          </a:extLst>
        </p:spPr>
      </p:pic>
      <p:sp>
        <p:nvSpPr>
          <p:cNvPr id="6" name="Rounded Rectangular Callout 5"/>
          <p:cNvSpPr/>
          <p:nvPr/>
        </p:nvSpPr>
        <p:spPr>
          <a:xfrm>
            <a:off x="2511828" y="792000"/>
            <a:ext cx="1256386" cy="234696"/>
          </a:xfrm>
          <a:prstGeom prst="wedgeRoundRectCallout">
            <a:avLst>
              <a:gd name="adj1" fmla="val -68158"/>
              <a:gd name="adj2" fmla="val 9431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It’s you!</a:t>
            </a:r>
            <a:endParaRPr lang="nl-NL" dirty="0"/>
          </a:p>
        </p:txBody>
      </p:sp>
    </p:spTree>
    <p:extLst>
      <p:ext uri="{BB962C8B-B14F-4D97-AF65-F5344CB8AC3E}">
        <p14:creationId xmlns:p14="http://schemas.microsoft.com/office/powerpoint/2010/main" val="404477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125361" y="-15417"/>
            <a:ext cx="9586451" cy="52658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p:txBody>
          <a:bodyPr/>
          <a:lstStyle/>
          <a:p>
            <a:r>
              <a:rPr lang="en-US" dirty="0" smtClean="0"/>
              <a:t>Data Subject’s Right under the GDPR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35</a:t>
            </a:fld>
            <a:endParaRPr lang="nl-NL"/>
          </a:p>
        </p:txBody>
      </p:sp>
      <p:pic>
        <p:nvPicPr>
          <p:cNvPr id="17410" name="Picture 2" descr="Related image"/>
          <p:cNvPicPr>
            <a:picLocks noChangeAspect="1" noChangeArrowheads="1"/>
          </p:cNvPicPr>
          <p:nvPr/>
        </p:nvPicPr>
        <p:blipFill rotWithShape="1">
          <a:blip r:embed="rId2">
            <a:extLst>
              <a:ext uri="{28A0092B-C50C-407E-A947-70E740481C1C}">
                <a14:useLocalDpi xmlns:a14="http://schemas.microsoft.com/office/drawing/2010/main" val="0"/>
              </a:ext>
            </a:extLst>
          </a:blip>
          <a:srcRect t="15711"/>
          <a:stretch/>
        </p:blipFill>
        <p:spPr bwMode="auto">
          <a:xfrm>
            <a:off x="302341" y="936000"/>
            <a:ext cx="8428703" cy="319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7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36</a:t>
            </a:fld>
            <a:endParaRPr lang="nl-NL"/>
          </a:p>
        </p:txBody>
      </p:sp>
      <p:sp>
        <p:nvSpPr>
          <p:cNvPr id="6" name="Can 5"/>
          <p:cNvSpPr/>
          <p:nvPr/>
        </p:nvSpPr>
        <p:spPr>
          <a:xfrm>
            <a:off x="81116" y="4009098"/>
            <a:ext cx="1216742" cy="776738"/>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Can 6"/>
          <p:cNvSpPr/>
          <p:nvPr/>
        </p:nvSpPr>
        <p:spPr>
          <a:xfrm>
            <a:off x="3154514" y="2755962"/>
            <a:ext cx="1182023" cy="81836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8" name="Can 7"/>
          <p:cNvSpPr/>
          <p:nvPr/>
        </p:nvSpPr>
        <p:spPr>
          <a:xfrm>
            <a:off x="3585932" y="3855429"/>
            <a:ext cx="1583378" cy="914605"/>
          </a:xfrm>
          <a:prstGeom prst="can">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9" name="Can 8"/>
          <p:cNvSpPr/>
          <p:nvPr/>
        </p:nvSpPr>
        <p:spPr>
          <a:xfrm>
            <a:off x="6572863" y="3961052"/>
            <a:ext cx="1224243" cy="808982"/>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0" name="Can 9"/>
          <p:cNvSpPr/>
          <p:nvPr/>
        </p:nvSpPr>
        <p:spPr>
          <a:xfrm>
            <a:off x="6572864" y="2755962"/>
            <a:ext cx="1116088" cy="746780"/>
          </a:xfrm>
          <a:prstGeom prst="can">
            <a:avLst/>
          </a:prstGeom>
          <a:solidFill>
            <a:schemeClr val="accent5">
              <a:lumMod val="60000"/>
              <a:lumOff val="40000"/>
            </a:schemeClr>
          </a:solidFill>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1" name="Can 10"/>
          <p:cNvSpPr/>
          <p:nvPr/>
        </p:nvSpPr>
        <p:spPr>
          <a:xfrm>
            <a:off x="1002890" y="2999073"/>
            <a:ext cx="1205580" cy="744011"/>
          </a:xfrm>
          <a:prstGeom prst="can">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Can 11"/>
          <p:cNvSpPr/>
          <p:nvPr/>
        </p:nvSpPr>
        <p:spPr>
          <a:xfrm>
            <a:off x="715196" y="1460089"/>
            <a:ext cx="2197610" cy="127297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Operational Data Store</a:t>
            </a:r>
            <a:endParaRPr lang="nl-NL" dirty="0"/>
          </a:p>
        </p:txBody>
      </p:sp>
      <p:pic>
        <p:nvPicPr>
          <p:cNvPr id="26" name="Picture 2" descr="Image result for doctor with pati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3922" y="109353"/>
            <a:ext cx="1769637" cy="932599"/>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descr="Image result for patient reco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0672" y="353975"/>
            <a:ext cx="1587138" cy="1022021"/>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p:cNvCxnSpPr/>
          <p:nvPr/>
        </p:nvCxnSpPr>
        <p:spPr>
          <a:xfrm flipH="1">
            <a:off x="2912806" y="1224238"/>
            <a:ext cx="1637866" cy="408079"/>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sp>
        <p:nvSpPr>
          <p:cNvPr id="29" name="Rounded Rectangle 28"/>
          <p:cNvSpPr/>
          <p:nvPr/>
        </p:nvSpPr>
        <p:spPr>
          <a:xfrm>
            <a:off x="6028945" y="1609962"/>
            <a:ext cx="1880275" cy="68769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API</a:t>
            </a:r>
            <a:endParaRPr lang="nl-NL" dirty="0"/>
          </a:p>
        </p:txBody>
      </p:sp>
      <p:cxnSp>
        <p:nvCxnSpPr>
          <p:cNvPr id="31" name="Straight Arrow Connector 30"/>
          <p:cNvCxnSpPr>
            <a:endCxn id="29" idx="0"/>
          </p:cNvCxnSpPr>
          <p:nvPr/>
        </p:nvCxnSpPr>
        <p:spPr>
          <a:xfrm>
            <a:off x="6137810" y="1095985"/>
            <a:ext cx="831273" cy="513977"/>
          </a:xfrm>
          <a:prstGeom prst="straightConnector1">
            <a:avLst/>
          </a:prstGeom>
          <a:ln w="76200">
            <a:tailEnd type="triangle"/>
          </a:ln>
        </p:spPr>
        <p:style>
          <a:lnRef idx="1">
            <a:schemeClr val="accent2"/>
          </a:lnRef>
          <a:fillRef idx="0">
            <a:schemeClr val="accent2"/>
          </a:fillRef>
          <a:effectRef idx="0">
            <a:schemeClr val="accent2"/>
          </a:effectRef>
          <a:fontRef idx="minor">
            <a:schemeClr val="tx1"/>
          </a:fontRef>
        </p:style>
      </p:cxnSp>
      <p:pic>
        <p:nvPicPr>
          <p:cNvPr id="35" name="Picture 34"/>
          <p:cNvPicPr>
            <a:picLocks noChangeAspect="1"/>
          </p:cNvPicPr>
          <p:nvPr/>
        </p:nvPicPr>
        <p:blipFill rotWithShape="1">
          <a:blip r:embed="rId4"/>
          <a:srcRect l="10585" t="5035" r="4447" b="5618"/>
          <a:stretch/>
        </p:blipFill>
        <p:spPr>
          <a:xfrm>
            <a:off x="767769" y="4349722"/>
            <a:ext cx="359445" cy="353585"/>
          </a:xfrm>
          <a:prstGeom prst="rect">
            <a:avLst/>
          </a:prstGeom>
        </p:spPr>
      </p:pic>
      <p:pic>
        <p:nvPicPr>
          <p:cNvPr id="37" name="Picture 36"/>
          <p:cNvPicPr>
            <a:picLocks noChangeAspect="1"/>
          </p:cNvPicPr>
          <p:nvPr/>
        </p:nvPicPr>
        <p:blipFill rotWithShape="1">
          <a:blip r:embed="rId4"/>
          <a:srcRect l="10585" t="5035" r="4447" b="5618"/>
          <a:stretch/>
        </p:blipFill>
        <p:spPr>
          <a:xfrm>
            <a:off x="1163031" y="3267144"/>
            <a:ext cx="359445" cy="353585"/>
          </a:xfrm>
          <a:prstGeom prst="rect">
            <a:avLst/>
          </a:prstGeom>
        </p:spPr>
      </p:pic>
      <p:pic>
        <p:nvPicPr>
          <p:cNvPr id="39" name="Picture 38"/>
          <p:cNvPicPr>
            <a:picLocks noChangeAspect="1"/>
          </p:cNvPicPr>
          <p:nvPr/>
        </p:nvPicPr>
        <p:blipFill rotWithShape="1">
          <a:blip r:embed="rId4"/>
          <a:srcRect l="10585" t="5035" r="4447" b="5618"/>
          <a:stretch/>
        </p:blipFill>
        <p:spPr>
          <a:xfrm>
            <a:off x="3247657" y="3055707"/>
            <a:ext cx="338275" cy="332760"/>
          </a:xfrm>
          <a:prstGeom prst="rect">
            <a:avLst/>
          </a:prstGeom>
        </p:spPr>
      </p:pic>
      <p:pic>
        <p:nvPicPr>
          <p:cNvPr id="41" name="Picture 40"/>
          <p:cNvPicPr>
            <a:picLocks noChangeAspect="1"/>
          </p:cNvPicPr>
          <p:nvPr/>
        </p:nvPicPr>
        <p:blipFill rotWithShape="1">
          <a:blip r:embed="rId4"/>
          <a:srcRect l="10585" t="5035" r="4447" b="5618"/>
          <a:stretch/>
        </p:blipFill>
        <p:spPr>
          <a:xfrm>
            <a:off x="4597911" y="4188542"/>
            <a:ext cx="490489" cy="482492"/>
          </a:xfrm>
          <a:prstGeom prst="rect">
            <a:avLst/>
          </a:prstGeom>
        </p:spPr>
      </p:pic>
      <p:pic>
        <p:nvPicPr>
          <p:cNvPr id="42" name="Picture 41"/>
          <p:cNvPicPr>
            <a:picLocks noChangeAspect="1"/>
          </p:cNvPicPr>
          <p:nvPr/>
        </p:nvPicPr>
        <p:blipFill rotWithShape="1">
          <a:blip r:embed="rId4"/>
          <a:srcRect l="10585" t="5035" r="4447" b="5618"/>
          <a:stretch/>
        </p:blipFill>
        <p:spPr>
          <a:xfrm>
            <a:off x="7201636" y="3027296"/>
            <a:ext cx="445383" cy="438121"/>
          </a:xfrm>
          <a:prstGeom prst="rect">
            <a:avLst/>
          </a:prstGeom>
        </p:spPr>
      </p:pic>
      <p:pic>
        <p:nvPicPr>
          <p:cNvPr id="43" name="Picture 42"/>
          <p:cNvPicPr>
            <a:picLocks noChangeAspect="1"/>
          </p:cNvPicPr>
          <p:nvPr/>
        </p:nvPicPr>
        <p:blipFill rotWithShape="1">
          <a:blip r:embed="rId4"/>
          <a:srcRect l="10585" t="5035" r="4447" b="5618"/>
          <a:stretch/>
        </p:blipFill>
        <p:spPr>
          <a:xfrm>
            <a:off x="7347216" y="4302769"/>
            <a:ext cx="358471" cy="352627"/>
          </a:xfrm>
          <a:prstGeom prst="rect">
            <a:avLst/>
          </a:prstGeom>
        </p:spPr>
      </p:pic>
      <p:pic>
        <p:nvPicPr>
          <p:cNvPr id="44" name="Picture 43"/>
          <p:cNvPicPr>
            <a:picLocks noChangeAspect="1"/>
          </p:cNvPicPr>
          <p:nvPr/>
        </p:nvPicPr>
        <p:blipFill>
          <a:blip r:embed="rId5"/>
          <a:stretch>
            <a:fillRect/>
          </a:stretch>
        </p:blipFill>
        <p:spPr>
          <a:xfrm rot="17980804">
            <a:off x="7487129" y="227785"/>
            <a:ext cx="1441740" cy="938808"/>
          </a:xfrm>
          <a:prstGeom prst="ellipse">
            <a:avLst/>
          </a:prstGeom>
        </p:spPr>
      </p:pic>
      <p:pic>
        <p:nvPicPr>
          <p:cNvPr id="46" name="Picture 45"/>
          <p:cNvPicPr>
            <a:picLocks noChangeAspect="1"/>
          </p:cNvPicPr>
          <p:nvPr/>
        </p:nvPicPr>
        <p:blipFill rotWithShape="1">
          <a:blip r:embed="rId4"/>
          <a:srcRect l="10585" t="5035" r="4447" b="5618"/>
          <a:stretch/>
        </p:blipFill>
        <p:spPr>
          <a:xfrm>
            <a:off x="2347818" y="2297651"/>
            <a:ext cx="359445" cy="353585"/>
          </a:xfrm>
          <a:prstGeom prst="rect">
            <a:avLst/>
          </a:prstGeom>
        </p:spPr>
      </p:pic>
    </p:spTree>
    <p:extLst>
      <p:ext uri="{BB962C8B-B14F-4D97-AF65-F5344CB8AC3E}">
        <p14:creationId xmlns:p14="http://schemas.microsoft.com/office/powerpoint/2010/main" val="1189095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nodeType="withEffect">
                                  <p:stCondLst>
                                    <p:cond delay="0"/>
                                  </p:stCondLst>
                                  <p:childTnLst>
                                    <p:set>
                                      <p:cBhvr>
                                        <p:cTn id="15" dur="1" fill="hold">
                                          <p:stCondLst>
                                            <p:cond delay="0"/>
                                          </p:stCondLst>
                                        </p:cTn>
                                        <p:tgtEl>
                                          <p:spTgt spid="39"/>
                                        </p:tgtEl>
                                        <p:attrNameLst>
                                          <p:attrName>style.visibility</p:attrName>
                                        </p:attrNameLst>
                                      </p:cBhvr>
                                      <p:to>
                                        <p:strVal val="visible"/>
                                      </p:to>
                                    </p:set>
                                    <p:animEffect transition="in" filter="fade">
                                      <p:cBhvr>
                                        <p:cTn id="16" dur="500"/>
                                        <p:tgtEl>
                                          <p:spTgt spid="39"/>
                                        </p:tgtEl>
                                      </p:cBhvr>
                                    </p:animEffect>
                                  </p:childTnLst>
                                </p:cTn>
                              </p:par>
                              <p:par>
                                <p:cTn id="17" presetID="10" presetClass="entr" presetSubtype="0" fill="hold" nodeType="withEffect">
                                  <p:stCondLst>
                                    <p:cond delay="0"/>
                                  </p:stCondLst>
                                  <p:childTnLst>
                                    <p:set>
                                      <p:cBhvr>
                                        <p:cTn id="18" dur="1" fill="hold">
                                          <p:stCondLst>
                                            <p:cond delay="0"/>
                                          </p:stCondLst>
                                        </p:cTn>
                                        <p:tgtEl>
                                          <p:spTgt spid="41"/>
                                        </p:tgtEl>
                                        <p:attrNameLst>
                                          <p:attrName>style.visibility</p:attrName>
                                        </p:attrNameLst>
                                      </p:cBhvr>
                                      <p:to>
                                        <p:strVal val="visible"/>
                                      </p:to>
                                    </p:set>
                                    <p:animEffect transition="in" filter="fade">
                                      <p:cBhvr>
                                        <p:cTn id="19" dur="500"/>
                                        <p:tgtEl>
                                          <p:spTgt spid="41"/>
                                        </p:tgtEl>
                                      </p:cBhvr>
                                    </p:animEffect>
                                  </p:childTnLst>
                                </p:cTn>
                              </p:par>
                              <p:par>
                                <p:cTn id="20" presetID="10" presetClass="entr" presetSubtype="0" fill="hold" nodeType="withEffect">
                                  <p:stCondLst>
                                    <p:cond delay="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10" presetClass="entr" presetSubtype="0" fill="hold" nodeType="with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fade">
                                      <p:cBhvr>
                                        <p:cTn id="25"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Integrity</a:t>
            </a:r>
            <a:endParaRPr lang="nl-NL" dirty="0"/>
          </a:p>
        </p:txBody>
      </p:sp>
      <p:sp>
        <p:nvSpPr>
          <p:cNvPr id="3" name="Content Placeholder 2"/>
          <p:cNvSpPr>
            <a:spLocks noGrp="1"/>
          </p:cNvSpPr>
          <p:nvPr>
            <p:ph idx="1"/>
          </p:nvPr>
        </p:nvSpPr>
        <p:spPr/>
        <p:txBody>
          <a:bodyPr/>
          <a:lstStyle/>
          <a:p>
            <a:r>
              <a:rPr lang="en-US" dirty="0" err="1" smtClean="0"/>
              <a:t>Madelon’s</a:t>
            </a:r>
            <a:r>
              <a:rPr lang="en-US" dirty="0" smtClean="0"/>
              <a:t> </a:t>
            </a:r>
            <a:r>
              <a:rPr lang="en-US" dirty="0" err="1" smtClean="0"/>
              <a:t>pasje</a:t>
            </a:r>
            <a:endParaRPr lang="en-US" dirty="0" smtClean="0"/>
          </a:p>
          <a:p>
            <a:r>
              <a:rPr lang="en-US" dirty="0" smtClean="0"/>
              <a:t>Real world vs World of Databases</a:t>
            </a:r>
          </a:p>
          <a:p>
            <a:r>
              <a:rPr lang="en-US" dirty="0" smtClean="0"/>
              <a:t>Relax!</a:t>
            </a:r>
          </a:p>
          <a:p>
            <a:r>
              <a:rPr lang="en-US" dirty="0" smtClean="0"/>
              <a:t>Anomaly detection</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37</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smtClean="0"/>
              <a:t>Allowable</a:t>
            </a:r>
            <a:r>
              <a:rPr lang="fr-FR" dirty="0" smtClean="0"/>
              <a:t> values</a:t>
            </a:r>
          </a:p>
          <a:p>
            <a:r>
              <a:rPr lang="fr-FR" dirty="0" err="1" smtClean="0"/>
              <a:t>Mandatory</a:t>
            </a:r>
            <a:r>
              <a:rPr lang="fr-FR" dirty="0" smtClean="0"/>
              <a:t> </a:t>
            </a:r>
            <a:r>
              <a:rPr lang="fr-FR" dirty="0" err="1" smtClean="0"/>
              <a:t>attributes</a:t>
            </a:r>
            <a:endParaRPr lang="fr-FR" dirty="0" smtClean="0"/>
          </a:p>
          <a:p>
            <a:r>
              <a:rPr lang="fr-FR" dirty="0" smtClean="0"/>
              <a:t>(</a:t>
            </a:r>
            <a:r>
              <a:rPr lang="fr-FR" dirty="0" err="1" smtClean="0"/>
              <a:t>Foreign</a:t>
            </a:r>
            <a:r>
              <a:rPr lang="fr-FR" dirty="0" smtClean="0"/>
              <a:t> Key) </a:t>
            </a:r>
            <a:r>
              <a:rPr lang="fr-FR" dirty="0" err="1" smtClean="0"/>
              <a:t>References</a:t>
            </a:r>
            <a:endParaRPr lang="fr-FR" dirty="0" smtClean="0"/>
          </a:p>
          <a:p>
            <a:r>
              <a:rPr lang="fr-FR" dirty="0" smtClean="0"/>
              <a:t>NULL</a:t>
            </a:r>
          </a:p>
          <a:p>
            <a:r>
              <a:rPr lang="fr-FR" dirty="0" err="1" smtClean="0"/>
              <a:t>Constraints</a:t>
            </a:r>
            <a:r>
              <a:rPr lang="fr-FR" dirty="0" smtClean="0"/>
              <a:t> on</a:t>
            </a:r>
          </a:p>
          <a:p>
            <a:pPr lvl="1"/>
            <a:r>
              <a:rPr lang="fr-FR" dirty="0" smtClean="0"/>
              <a:t>type</a:t>
            </a:r>
          </a:p>
          <a:p>
            <a:pPr lvl="1"/>
            <a:r>
              <a:rPr lang="fr-FR" dirty="0" err="1" smtClean="0"/>
              <a:t>length</a:t>
            </a:r>
            <a:endParaRPr lang="fr-FR" dirty="0" smtClean="0"/>
          </a:p>
          <a:p>
            <a:pPr lvl="1"/>
            <a:r>
              <a:rPr lang="fr-FR" dirty="0"/>
              <a:t>f</a:t>
            </a:r>
            <a:r>
              <a:rPr lang="fr-FR" dirty="0" smtClean="0"/>
              <a:t>ormat</a:t>
            </a:r>
          </a:p>
          <a:p>
            <a:pPr lvl="1"/>
            <a:r>
              <a:rPr lang="fr-FR" dirty="0" err="1" smtClean="0"/>
              <a:t>Spelling</a:t>
            </a:r>
            <a:endParaRPr lang="fr-FR" dirty="0" smtClean="0"/>
          </a:p>
          <a:p>
            <a:pPr lvl="1"/>
            <a:r>
              <a:rPr lang="fr-FR" dirty="0" err="1" smtClean="0"/>
              <a:t>Character</a:t>
            </a:r>
            <a:r>
              <a:rPr lang="fr-FR" dirty="0" smtClean="0"/>
              <a:t> </a:t>
            </a:r>
            <a:r>
              <a:rPr lang="fr-FR" dirty="0" err="1" smtClean="0"/>
              <a:t>encoding</a:t>
            </a:r>
            <a:endParaRPr lang="fr-FR" dirty="0" smtClean="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smtClean="0"/>
              <a:t>How </a:t>
            </a:r>
            <a:r>
              <a:rPr lang="fr-FR" dirty="0" err="1" smtClean="0"/>
              <a:t>useful</a:t>
            </a:r>
            <a:r>
              <a:rPr lang="fr-FR" dirty="0" smtClean="0"/>
              <a:t> </a:t>
            </a:r>
            <a:r>
              <a:rPr lang="fr-FR" dirty="0" err="1" smtClean="0"/>
              <a:t>is</a:t>
            </a:r>
            <a:r>
              <a:rPr lang="fr-FR" dirty="0" smtClean="0"/>
              <a:t> </a:t>
            </a:r>
            <a:r>
              <a:rPr lang="fr-FR" dirty="0" err="1" smtClean="0"/>
              <a:t>it</a:t>
            </a:r>
            <a:r>
              <a:rPr lang="fr-FR" dirty="0" smtClean="0"/>
              <a:t> to </a:t>
            </a:r>
            <a:r>
              <a:rPr lang="fr-FR" dirty="0" err="1" smtClean="0"/>
              <a:t>enforce</a:t>
            </a:r>
            <a:r>
              <a:rPr lang="fr-FR" dirty="0" smtClean="0"/>
              <a:t> data </a:t>
            </a:r>
            <a:r>
              <a:rPr lang="fr-FR" dirty="0" err="1" smtClean="0"/>
              <a:t>integrity</a:t>
            </a:r>
            <a:r>
              <a:rPr lang="fr-FR" dirty="0" smtClean="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Writing</a:t>
            </a:r>
            <a:endParaRPr lang="nl-NL" dirty="0"/>
          </a:p>
        </p:txBody>
      </p:sp>
      <p:sp>
        <p:nvSpPr>
          <p:cNvPr id="3" name="Content Placeholder 2"/>
          <p:cNvSpPr>
            <a:spLocks noGrp="1"/>
          </p:cNvSpPr>
          <p:nvPr>
            <p:ph idx="1"/>
          </p:nvPr>
        </p:nvSpPr>
        <p:spPr/>
        <p:txBody>
          <a:bodyPr/>
          <a:lstStyle/>
          <a:p>
            <a:r>
              <a:rPr lang="en-US" dirty="0" smtClean="0"/>
              <a:t>Blogs at </a:t>
            </a:r>
            <a:r>
              <a:rPr lang="en-US" dirty="0" smtClean="0">
                <a:hlinkClick r:id="rId2"/>
              </a:rPr>
              <a:t>http://technology.amis.nl</a:t>
            </a:r>
            <a:endParaRPr lang="en-US" dirty="0" smtClean="0"/>
          </a:p>
          <a:p>
            <a:pPr lvl="1"/>
            <a:r>
              <a:rPr lang="en-US" dirty="0" smtClean="0"/>
              <a:t>1500 articles – from UI to Middle Tier, Database and Infrastructure</a:t>
            </a:r>
          </a:p>
          <a:p>
            <a:r>
              <a:rPr lang="en-US" dirty="0" smtClean="0"/>
              <a:t>Articles at Medium</a:t>
            </a:r>
          </a:p>
          <a:p>
            <a:r>
              <a:rPr lang="en-US" dirty="0" smtClean="0"/>
              <a:t>Books for McGraw Hill (Oracle Press)</a:t>
            </a:r>
          </a:p>
          <a:p>
            <a:pPr marL="0" indent="0">
              <a:buNone/>
            </a:pPr>
            <a:r>
              <a:rPr lang="en-US" dirty="0" smtClean="0"/>
              <a:t/>
            </a:r>
            <a:br>
              <a:rPr lang="en-US" dirty="0" smtClean="0"/>
            </a:br>
            <a:r>
              <a:rPr lang="en-US" dirty="0" smtClean="0"/>
              <a:t/>
            </a:r>
            <a:br>
              <a:rPr lang="en-US" dirty="0" smtClean="0"/>
            </a:br>
            <a:endParaRPr lang="en-US" dirty="0"/>
          </a:p>
          <a:p>
            <a:r>
              <a:rPr lang="en-US" dirty="0" smtClean="0"/>
              <a:t>Oracle ACE Director &amp; Developer Champion</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a:t>
            </a:fld>
            <a:endParaRPr lang="nl-NL"/>
          </a:p>
        </p:txBody>
      </p:sp>
      <p:pic>
        <p:nvPicPr>
          <p:cNvPr id="43010" name="Picture 2" descr="Image result for ace director orac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7700" y="3150299"/>
            <a:ext cx="2880373" cy="1079190"/>
          </a:xfrm>
          <a:prstGeom prst="rect">
            <a:avLst/>
          </a:prstGeom>
          <a:noFill/>
          <a:extLst>
            <a:ext uri="{909E8E84-426E-40DD-AFC4-6F175D3DCCD1}">
              <a14:hiddenFill xmlns:a14="http://schemas.microsoft.com/office/drawing/2010/main">
                <a:solidFill>
                  <a:srgbClr val="FFFFFF"/>
                </a:solidFill>
              </a14:hiddenFill>
            </a:ext>
          </a:extLst>
        </p:spPr>
      </p:pic>
      <p:pic>
        <p:nvPicPr>
          <p:cNvPr id="43012" name="Picture 4" descr="Image result for developer champion oracle"/>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46818" y="3400978"/>
            <a:ext cx="2491761" cy="16570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images.betterworldbooks.com/780/Oracle-SOA-Suite-11g-Handbook-Jellema-Lucas-EB9780071608985.jpg"/>
          <p:cNvPicPr>
            <a:picLocks noChangeAspect="1" noChangeArrowheads="1"/>
          </p:cNvPicPr>
          <p:nvPr/>
        </p:nvPicPr>
        <p:blipFill>
          <a:blip r:embed="rId5" cstate="print"/>
          <a:srcRect/>
          <a:stretch>
            <a:fillRect/>
          </a:stretch>
        </p:blipFill>
        <p:spPr bwMode="auto">
          <a:xfrm>
            <a:off x="5738579" y="1707419"/>
            <a:ext cx="1221917" cy="1226456"/>
          </a:xfrm>
          <a:prstGeom prst="rect">
            <a:avLst/>
          </a:prstGeom>
          <a:noFill/>
        </p:spPr>
      </p:pic>
      <p:pic>
        <p:nvPicPr>
          <p:cNvPr id="9"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51546" y="2031619"/>
            <a:ext cx="1330478" cy="12568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418945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Virtual </a:t>
            </a:r>
            <a:r>
              <a:rPr lang="fr-FR" dirty="0"/>
              <a:t>Reality</a:t>
            </a:r>
          </a:p>
        </p:txBody>
      </p:sp>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63677" y="2954659"/>
            <a:ext cx="2646981" cy="1516895"/>
          </a:xfrm>
          <a:prstGeom prst="rect">
            <a:avLst/>
          </a:prstGeom>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29971" y="2798182"/>
            <a:ext cx="3352875" cy="1417352"/>
          </a:xfrm>
          <a:prstGeom prst="rect">
            <a:avLst/>
          </a:prstGeom>
        </p:spPr>
      </p:pic>
      <p:pic>
        <p:nvPicPr>
          <p:cNvPr id="14" name="Picture 13"/>
          <p:cNvPicPr>
            <a:picLocks noChangeAspect="1"/>
          </p:cNvPicPr>
          <p:nvPr/>
        </p:nvPicPr>
        <p:blipFill>
          <a:blip r:embed="rId5"/>
          <a:stretch>
            <a:fillRect/>
          </a:stretch>
        </p:blipFill>
        <p:spPr>
          <a:xfrm>
            <a:off x="5032664" y="392196"/>
            <a:ext cx="3377995" cy="2171080"/>
          </a:xfrm>
          <a:prstGeom prst="rect">
            <a:avLst/>
          </a:prstGeom>
        </p:spPr>
      </p:pic>
      <p:pic>
        <p:nvPicPr>
          <p:cNvPr id="15" name="Content Placeholder 3"/>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1182945" y="3347606"/>
            <a:ext cx="1893094" cy="1357313"/>
          </a:xfrm>
        </p:spPr>
      </p:pic>
      <p:pic>
        <p:nvPicPr>
          <p:cNvPr id="16" name="Picture 15"/>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60998" y="943314"/>
            <a:ext cx="2084765" cy="1666544"/>
          </a:xfrm>
          <a:prstGeom prst="rect">
            <a:avLst/>
          </a:prstGeom>
        </p:spPr>
      </p:pic>
      <p:cxnSp>
        <p:nvCxnSpPr>
          <p:cNvPr id="18" name="Straight Arrow Connector 17"/>
          <p:cNvCxnSpPr/>
          <p:nvPr/>
        </p:nvCxnSpPr>
        <p:spPr>
          <a:xfrm flipH="1">
            <a:off x="2743421" y="1164108"/>
            <a:ext cx="1187968" cy="612477"/>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2799022" y="1036675"/>
            <a:ext cx="804359" cy="776613"/>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9288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r>
              <a:rPr lang="en-US" dirty="0" smtClean="0"/>
              <a:t>?</a:t>
            </a:r>
          </a:p>
          <a:p>
            <a:r>
              <a:rPr lang="en-US" dirty="0" smtClean="0"/>
              <a:t>About auditability and non-repudiation?</a:t>
            </a:r>
            <a:endParaRPr lang="en-US" dirty="0"/>
          </a:p>
          <a:p>
            <a:endParaRPr lang="en-US" dirty="0"/>
          </a:p>
          <a:p>
            <a:r>
              <a:rPr lang="en-US" dirty="0"/>
              <a:t>What about the real world?</a:t>
            </a:r>
          </a:p>
          <a:p>
            <a:pPr lvl="1"/>
            <a:r>
              <a:rPr lang="en-US" dirty="0"/>
              <a:t>Data in IT is just a </a:t>
            </a:r>
            <a:r>
              <a:rPr lang="en-US" dirty="0" smtClean="0"/>
              <a:t>representation;</a:t>
            </a:r>
            <a:br>
              <a:rPr lang="en-US" dirty="0" smtClean="0"/>
            </a:br>
            <a:r>
              <a:rPr lang="en-US" dirty="0" smtClean="0"/>
              <a:t>if </a:t>
            </a:r>
            <a:r>
              <a:rPr lang="en-US" dirty="0"/>
              <a:t>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42</a:t>
            </a:fld>
            <a:endParaRPr lang="nl-NL"/>
          </a:p>
        </p:txBody>
      </p:sp>
      <p:pic>
        <p:nvPicPr>
          <p:cNvPr id="55298"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Anomaly Detection</a:t>
            </a:r>
            <a:endParaRPr lang="nl-NL" dirty="0"/>
          </a:p>
        </p:txBody>
      </p:sp>
      <p:sp>
        <p:nvSpPr>
          <p:cNvPr id="3" name="Content Placeholder 2"/>
          <p:cNvSpPr>
            <a:spLocks noGrp="1"/>
          </p:cNvSpPr>
          <p:nvPr>
            <p:ph idx="1"/>
          </p:nvPr>
        </p:nvSpPr>
        <p:spPr/>
        <p:txBody>
          <a:bodyPr/>
          <a:lstStyle/>
          <a:p>
            <a:r>
              <a:rPr lang="en-US" dirty="0" smtClean="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43</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44</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Books Online - </a:t>
            </a:r>
            <a:r>
              <a:rPr lang="en-US" dirty="0" err="1" smtClean="0"/>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45</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smtClean="0"/>
              <a:t>Products</a:t>
            </a:r>
            <a:endParaRPr lang="nl-NL" sz="1013" dirty="0" smtClean="0"/>
          </a:p>
          <a:p>
            <a:pPr algn="ctr"/>
            <a:endParaRPr lang="en-US" sz="1013" dirty="0"/>
          </a:p>
          <a:p>
            <a:pPr algn="ctr"/>
            <a:endParaRPr lang="en-US" sz="1013" dirty="0" smtClean="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844937" y="2941222"/>
            <a:ext cx="1750800" cy="871713"/>
          </a:xfrm>
          <a:prstGeom prst="rect">
            <a:avLst/>
          </a:prstGeom>
          <a:noFill/>
        </p:spPr>
        <p:txBody>
          <a:bodyPr wrap="none" rtlCol="0">
            <a:spAutoFit/>
          </a:bodyPr>
          <a:lstStyle/>
          <a:p>
            <a:r>
              <a:rPr lang="nl-NL" sz="1013" dirty="0"/>
              <a:t>Data </a:t>
            </a:r>
            <a:r>
              <a:rPr lang="nl-NL" sz="1013" dirty="0" err="1"/>
              <a:t>manipulation</a:t>
            </a:r>
            <a:endParaRPr lang="nl-NL" sz="1013" dirty="0"/>
          </a:p>
          <a:p>
            <a:r>
              <a:rPr lang="nl-NL" sz="1013" dirty="0"/>
              <a:t>Data </a:t>
            </a:r>
            <a:r>
              <a:rPr lang="nl-NL" sz="1013" dirty="0" err="1"/>
              <a:t>Quality</a:t>
            </a:r>
            <a:r>
              <a:rPr lang="nl-NL" sz="1013" dirty="0"/>
              <a:t> (</a:t>
            </a:r>
            <a:r>
              <a:rPr lang="nl-NL" sz="1013" dirty="0" err="1"/>
              <a:t>enforcement</a:t>
            </a:r>
            <a:r>
              <a:rPr lang="nl-NL" sz="1013" dirty="0"/>
              <a:t>)</a:t>
            </a:r>
          </a:p>
          <a:p>
            <a:r>
              <a:rPr lang="nl-NL" sz="1013" dirty="0"/>
              <a:t>&lt;10K transactions</a:t>
            </a:r>
          </a:p>
          <a:p>
            <a:r>
              <a:rPr lang="nl-NL" sz="1013" dirty="0"/>
              <a:t>Batch jobs next </a:t>
            </a:r>
            <a:r>
              <a:rPr lang="nl-NL" sz="1013" dirty="0" err="1"/>
              <a:t>to</a:t>
            </a:r>
            <a:r>
              <a:rPr lang="nl-NL" sz="1013" dirty="0"/>
              <a:t> online</a:t>
            </a:r>
          </a:p>
          <a:p>
            <a:r>
              <a:rPr lang="nl-NL" sz="1013" dirty="0"/>
              <a:t>Speed is </a:t>
            </a:r>
            <a:r>
              <a:rPr lang="nl-NL" sz="1013" dirty="0" err="1"/>
              <a:t>nice</a:t>
            </a:r>
            <a:endParaRPr lang="en-US" sz="1013" dirty="0" err="1"/>
          </a:p>
        </p:txBody>
      </p:sp>
      <p:sp>
        <p:nvSpPr>
          <p:cNvPr id="24" name="TextBox 23"/>
          <p:cNvSpPr txBox="1"/>
          <p:nvPr/>
        </p:nvSpPr>
        <p:spPr>
          <a:xfrm>
            <a:off x="928038" y="2758893"/>
            <a:ext cx="1141659" cy="1183466"/>
          </a:xfrm>
          <a:prstGeom prst="rect">
            <a:avLst/>
          </a:prstGeom>
          <a:noFill/>
        </p:spPr>
        <p:txBody>
          <a:bodyPr wrap="none" rtlCol="0">
            <a:spAutoFit/>
          </a:bodyPr>
          <a:lstStyle/>
          <a:p>
            <a:r>
              <a:rPr lang="nl-NL" sz="1013" dirty="0"/>
              <a:t>Read </a:t>
            </a:r>
            <a:r>
              <a:rPr lang="nl-NL" sz="1013" dirty="0" err="1"/>
              <a:t>only</a:t>
            </a:r>
            <a:endParaRPr lang="nl-NL" sz="1013" dirty="0"/>
          </a:p>
          <a:p>
            <a:r>
              <a:rPr lang="nl-NL" sz="1013" dirty="0"/>
              <a:t>On line</a:t>
            </a:r>
          </a:p>
          <a:p>
            <a:r>
              <a:rPr lang="nl-NL" sz="1013" dirty="0"/>
              <a:t>Speed is </a:t>
            </a:r>
            <a:r>
              <a:rPr lang="nl-NL" sz="1013" dirty="0" err="1"/>
              <a:t>crucial</a:t>
            </a:r>
            <a:r>
              <a:rPr lang="nl-NL" sz="1013" dirty="0"/>
              <a:t> </a:t>
            </a:r>
          </a:p>
          <a:p>
            <a:r>
              <a:rPr lang="nl-NL" sz="1013" dirty="0"/>
              <a:t>XHTML &amp; JSON</a:t>
            </a:r>
          </a:p>
          <a:p>
            <a:r>
              <a:rPr lang="nl-NL" sz="1013" dirty="0"/>
              <a:t>&gt; 5M </a:t>
            </a:r>
            <a:r>
              <a:rPr lang="nl-NL" sz="1013" dirty="0" err="1"/>
              <a:t>visits</a:t>
            </a:r>
            <a:endParaRPr lang="nl-NL" sz="1013" dirty="0"/>
          </a:p>
          <a:p>
            <a:endParaRPr lang="nl-NL" sz="1013" dirty="0"/>
          </a:p>
          <a:p>
            <a:endParaRPr lang="en-US" sz="1013" dirty="0" err="1"/>
          </a:p>
        </p:txBody>
      </p:sp>
      <p:sp>
        <p:nvSpPr>
          <p:cNvPr id="27" name="TextBox 26"/>
          <p:cNvSpPr txBox="1"/>
          <p:nvPr/>
        </p:nvSpPr>
        <p:spPr>
          <a:xfrm>
            <a:off x="997390" y="1702888"/>
            <a:ext cx="1292341" cy="1027589"/>
          </a:xfrm>
          <a:prstGeom prst="rect">
            <a:avLst/>
          </a:prstGeom>
          <a:solidFill>
            <a:schemeClr val="accent2">
              <a:lumMod val="40000"/>
              <a:lumOff val="60000"/>
            </a:schemeClr>
          </a:solidFill>
        </p:spPr>
        <p:txBody>
          <a:bodyPr wrap="none" rtlCol="0">
            <a:spAutoFit/>
          </a:bodyPr>
          <a:lstStyle/>
          <a:p>
            <a:r>
              <a:rPr lang="nl-NL" sz="1013" dirty="0"/>
              <a:t>Webshop </a:t>
            </a:r>
            <a:r>
              <a:rPr lang="nl-NL" sz="1013" dirty="0" err="1"/>
              <a:t>visits</a:t>
            </a:r>
            <a:endParaRPr lang="nl-NL" sz="1013" dirty="0"/>
          </a:p>
          <a:p>
            <a:pPr marL="257175" indent="-257175">
              <a:buFontTx/>
              <a:buChar char="-"/>
            </a:pPr>
            <a:r>
              <a:rPr lang="nl-NL" sz="1013" dirty="0" err="1"/>
              <a:t>searches</a:t>
            </a:r>
            <a:endParaRPr lang="nl-NL" sz="1013" dirty="0"/>
          </a:p>
          <a:p>
            <a:pPr marL="257175" indent="-257175">
              <a:buFontTx/>
              <a:buChar char="-"/>
            </a:pPr>
            <a:r>
              <a:rPr lang="nl-NL" sz="1013" dirty="0"/>
              <a:t>product details</a:t>
            </a:r>
          </a:p>
          <a:p>
            <a:pPr marL="257175" indent="-257175">
              <a:buFontTx/>
              <a:buChar char="-"/>
            </a:pPr>
            <a:r>
              <a:rPr lang="nl-NL" sz="1013" dirty="0" smtClean="0"/>
              <a:t>Orders</a:t>
            </a:r>
            <a:br>
              <a:rPr lang="nl-NL" sz="1013" dirty="0" smtClean="0"/>
            </a:br>
            <a:r>
              <a:rPr lang="nl-NL" sz="1013" dirty="0" smtClean="0"/>
              <a:t/>
            </a:r>
            <a:br>
              <a:rPr lang="nl-NL" sz="1013" dirty="0" smtClean="0"/>
            </a:br>
            <a:endParaRPr lang="en-US" sz="1013"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46</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292341" cy="1027589"/>
          </a:xfrm>
          <a:prstGeom prst="rect">
            <a:avLst/>
          </a:prstGeom>
          <a:solidFill>
            <a:schemeClr val="accent2">
              <a:lumMod val="40000"/>
              <a:lumOff val="60000"/>
            </a:schemeClr>
          </a:solidFill>
        </p:spPr>
        <p:txBody>
          <a:bodyPr wrap="none" rtlCol="0">
            <a:spAutoFit/>
          </a:bodyPr>
          <a:lstStyle/>
          <a:p>
            <a:r>
              <a:rPr lang="nl-NL" sz="1013" dirty="0"/>
              <a:t>Webshop </a:t>
            </a:r>
            <a:r>
              <a:rPr lang="nl-NL" sz="1013" dirty="0" err="1"/>
              <a:t>visits</a:t>
            </a:r>
            <a:endParaRPr lang="nl-NL" sz="1013" dirty="0"/>
          </a:p>
          <a:p>
            <a:pPr marL="257175" indent="-257175">
              <a:buFontTx/>
              <a:buChar char="-"/>
            </a:pPr>
            <a:r>
              <a:rPr lang="nl-NL" sz="1013" dirty="0" err="1"/>
              <a:t>searches</a:t>
            </a:r>
            <a:endParaRPr lang="nl-NL" sz="1013" dirty="0"/>
          </a:p>
          <a:p>
            <a:pPr marL="257175" indent="-257175">
              <a:buFontTx/>
              <a:buChar char="-"/>
            </a:pPr>
            <a:r>
              <a:rPr lang="nl-NL" sz="1013" dirty="0"/>
              <a:t>product details</a:t>
            </a:r>
          </a:p>
          <a:p>
            <a:pPr marL="257175" indent="-257175">
              <a:buFontTx/>
              <a:buChar char="-"/>
            </a:pPr>
            <a:r>
              <a:rPr lang="nl-NL" sz="1013" dirty="0" smtClean="0"/>
              <a:t>Orders</a:t>
            </a:r>
            <a:br>
              <a:rPr lang="nl-NL" sz="1013" dirty="0" smtClean="0"/>
            </a:br>
            <a:r>
              <a:rPr lang="nl-NL" sz="1013" dirty="0" smtClean="0"/>
              <a:t/>
            </a:r>
            <a:br>
              <a:rPr lang="nl-NL" sz="1013" dirty="0" smtClean="0"/>
            </a:br>
            <a:endParaRPr lang="en-US" sz="1013"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1750800" cy="871713"/>
          </a:xfrm>
          <a:prstGeom prst="rect">
            <a:avLst/>
          </a:prstGeom>
          <a:noFill/>
        </p:spPr>
        <p:txBody>
          <a:bodyPr wrap="none" rtlCol="0">
            <a:spAutoFit/>
          </a:bodyPr>
          <a:lstStyle/>
          <a:p>
            <a:r>
              <a:rPr lang="nl-NL" sz="1013" dirty="0"/>
              <a:t>Data </a:t>
            </a:r>
            <a:r>
              <a:rPr lang="nl-NL" sz="1013" dirty="0" err="1"/>
              <a:t>manipulation</a:t>
            </a:r>
            <a:endParaRPr lang="nl-NL" sz="1013" dirty="0"/>
          </a:p>
          <a:p>
            <a:r>
              <a:rPr lang="nl-NL" sz="1013" dirty="0"/>
              <a:t>Data </a:t>
            </a:r>
            <a:r>
              <a:rPr lang="nl-NL" sz="1013" dirty="0" err="1"/>
              <a:t>Quality</a:t>
            </a:r>
            <a:r>
              <a:rPr lang="nl-NL" sz="1013" dirty="0"/>
              <a:t> (</a:t>
            </a:r>
            <a:r>
              <a:rPr lang="nl-NL" sz="1013" dirty="0" err="1"/>
              <a:t>enforcement</a:t>
            </a:r>
            <a:r>
              <a:rPr lang="nl-NL" sz="1013" dirty="0"/>
              <a:t>)</a:t>
            </a:r>
          </a:p>
          <a:p>
            <a:r>
              <a:rPr lang="nl-NL" sz="1013" dirty="0"/>
              <a:t>&lt;10K transactions</a:t>
            </a:r>
          </a:p>
          <a:p>
            <a:r>
              <a:rPr lang="nl-NL" sz="1013" dirty="0"/>
              <a:t>Batch jobs next </a:t>
            </a:r>
            <a:r>
              <a:rPr lang="nl-NL" sz="1013" dirty="0" err="1"/>
              <a:t>to</a:t>
            </a:r>
            <a:r>
              <a:rPr lang="nl-NL" sz="1013" dirty="0"/>
              <a:t> online</a:t>
            </a:r>
          </a:p>
          <a:p>
            <a:r>
              <a:rPr lang="nl-NL" sz="1013" dirty="0"/>
              <a:t>Speed is </a:t>
            </a:r>
            <a:r>
              <a:rPr lang="nl-NL" sz="1013" dirty="0" err="1"/>
              <a:t>nice</a:t>
            </a:r>
            <a:endParaRPr lang="en-US" sz="1013" dirty="0" err="1"/>
          </a:p>
        </p:txBody>
      </p:sp>
      <p:sp>
        <p:nvSpPr>
          <p:cNvPr id="25" name="TextBox 24"/>
          <p:cNvSpPr txBox="1"/>
          <p:nvPr/>
        </p:nvSpPr>
        <p:spPr>
          <a:xfrm>
            <a:off x="115108" y="3502087"/>
            <a:ext cx="1141659" cy="1183466"/>
          </a:xfrm>
          <a:prstGeom prst="rect">
            <a:avLst/>
          </a:prstGeom>
          <a:noFill/>
        </p:spPr>
        <p:txBody>
          <a:bodyPr wrap="none" rtlCol="0">
            <a:spAutoFit/>
          </a:bodyPr>
          <a:lstStyle/>
          <a:p>
            <a:r>
              <a:rPr lang="nl-NL" sz="1013" dirty="0"/>
              <a:t>Read </a:t>
            </a:r>
            <a:r>
              <a:rPr lang="nl-NL" sz="1013" dirty="0" err="1"/>
              <a:t>only</a:t>
            </a:r>
            <a:endParaRPr lang="nl-NL" sz="1013" dirty="0"/>
          </a:p>
          <a:p>
            <a:r>
              <a:rPr lang="nl-NL" sz="1013" dirty="0"/>
              <a:t>On line</a:t>
            </a:r>
          </a:p>
          <a:p>
            <a:r>
              <a:rPr lang="nl-NL" sz="1013" dirty="0"/>
              <a:t>Speed is </a:t>
            </a:r>
            <a:r>
              <a:rPr lang="nl-NL" sz="1013" dirty="0" err="1"/>
              <a:t>crucial</a:t>
            </a:r>
            <a:r>
              <a:rPr lang="nl-NL" sz="1013" dirty="0"/>
              <a:t> </a:t>
            </a:r>
          </a:p>
          <a:p>
            <a:r>
              <a:rPr lang="nl-NL" sz="1013" dirty="0"/>
              <a:t>XHTML &amp; JSON</a:t>
            </a:r>
          </a:p>
          <a:p>
            <a:r>
              <a:rPr lang="nl-NL" sz="1013" dirty="0"/>
              <a:t>&gt; 1M </a:t>
            </a:r>
            <a:r>
              <a:rPr lang="nl-NL" sz="1013" dirty="0" err="1"/>
              <a:t>visits</a:t>
            </a:r>
            <a:endParaRPr lang="nl-NL" sz="1013" dirty="0"/>
          </a:p>
          <a:p>
            <a:endParaRPr lang="nl-NL" sz="1013" dirty="0"/>
          </a:p>
          <a:p>
            <a:endParaRPr lang="en-US" sz="1013"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425390" cy="1027589"/>
          </a:xfrm>
          <a:prstGeom prst="rect">
            <a:avLst/>
          </a:prstGeom>
          <a:noFill/>
        </p:spPr>
        <p:txBody>
          <a:bodyPr wrap="none" rtlCol="0">
            <a:spAutoFit/>
          </a:bodyPr>
          <a:lstStyle/>
          <a:p>
            <a:r>
              <a:rPr lang="nl-NL" sz="1013" b="1" dirty="0"/>
              <a:t>Read </a:t>
            </a:r>
            <a:r>
              <a:rPr lang="nl-NL" sz="1013" b="1" dirty="0" err="1"/>
              <a:t>only</a:t>
            </a:r>
            <a:endParaRPr lang="nl-NL" sz="1013" b="1" dirty="0"/>
          </a:p>
          <a:p>
            <a:r>
              <a:rPr lang="nl-NL" sz="1013" b="1" dirty="0"/>
              <a:t>JSON </a:t>
            </a:r>
            <a:r>
              <a:rPr lang="nl-NL" sz="1013" b="1" dirty="0" err="1"/>
              <a:t>documents</a:t>
            </a:r>
            <a:endParaRPr lang="nl-NL" sz="1013" b="1" dirty="0"/>
          </a:p>
          <a:p>
            <a:r>
              <a:rPr lang="nl-NL" sz="1013" b="1" dirty="0"/>
              <a:t>Images</a:t>
            </a:r>
          </a:p>
          <a:p>
            <a:r>
              <a:rPr lang="nl-NL" sz="1013" b="1" dirty="0" err="1"/>
              <a:t>Text</a:t>
            </a:r>
            <a:r>
              <a:rPr lang="nl-NL" sz="1013" b="1" dirty="0"/>
              <a:t> Search</a:t>
            </a:r>
          </a:p>
          <a:p>
            <a:r>
              <a:rPr lang="nl-NL" sz="1013" b="1" dirty="0" err="1"/>
              <a:t>Scale</a:t>
            </a:r>
            <a:r>
              <a:rPr lang="nl-NL" sz="1013" b="1" dirty="0"/>
              <a:t> </a:t>
            </a:r>
            <a:r>
              <a:rPr lang="nl-NL" sz="1013" b="1" dirty="0" err="1"/>
              <a:t>Horizontally</a:t>
            </a:r>
            <a:endParaRPr lang="nl-NL" sz="1013" b="1" dirty="0"/>
          </a:p>
          <a:p>
            <a:r>
              <a:rPr lang="en-US" sz="1013"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smtClean="0"/>
              <a:t>Hoe integreer je applicaties en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47</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smtClean="0">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smtClean="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smtClean="0"/>
              <a:t>Hoe integreer je applicaties en data?</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48</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smtClean="0">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smtClean="0">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smtClean="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smtClean="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smtClean="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[let go of] The Holy Grail of Normalization</a:t>
            </a:r>
            <a:endParaRPr lang="nl-NL" dirty="0"/>
          </a:p>
        </p:txBody>
      </p:sp>
      <p:sp>
        <p:nvSpPr>
          <p:cNvPr id="3" name="Content Placeholder 2"/>
          <p:cNvSpPr>
            <a:spLocks noGrp="1"/>
          </p:cNvSpPr>
          <p:nvPr>
            <p:ph idx="1"/>
          </p:nvPr>
        </p:nvSpPr>
        <p:spPr/>
        <p:txBody>
          <a:bodyPr/>
          <a:lstStyle/>
          <a:p>
            <a:r>
              <a:rPr lang="nl-NL" dirty="0" err="1"/>
              <a:t>Normalize</a:t>
            </a:r>
            <a:r>
              <a:rPr lang="nl-NL" dirty="0"/>
              <a:t> </a:t>
            </a:r>
            <a:r>
              <a:rPr lang="nl-NL" dirty="0" err="1"/>
              <a:t>to</a:t>
            </a:r>
            <a:r>
              <a:rPr lang="nl-NL" dirty="0"/>
              <a:t> </a:t>
            </a:r>
            <a:r>
              <a:rPr lang="nl-NL" dirty="0" err="1"/>
              <a:t>prevent</a:t>
            </a:r>
            <a:r>
              <a:rPr lang="nl-NL" dirty="0"/>
              <a:t> </a:t>
            </a:r>
          </a:p>
          <a:p>
            <a:pPr lvl="1"/>
            <a:r>
              <a:rPr lang="nl-NL" dirty="0"/>
              <a:t>data </a:t>
            </a:r>
            <a:r>
              <a:rPr lang="nl-NL" dirty="0" err="1"/>
              <a:t>redundancy</a:t>
            </a:r>
            <a:endParaRPr lang="nl-NL" dirty="0"/>
          </a:p>
          <a:p>
            <a:pPr lvl="1"/>
            <a:r>
              <a:rPr lang="nl-NL" dirty="0" err="1" smtClean="0"/>
              <a:t>discrepancies</a:t>
            </a:r>
            <a:r>
              <a:rPr lang="nl-NL" dirty="0" smtClean="0"/>
              <a:t/>
            </a:r>
            <a:br>
              <a:rPr lang="nl-NL" dirty="0" smtClean="0"/>
            </a:br>
            <a:r>
              <a:rPr lang="nl-NL" dirty="0" smtClean="0"/>
              <a:t>(</a:t>
            </a:r>
            <a:r>
              <a:rPr lang="nl-NL" dirty="0"/>
              <a:t>split </a:t>
            </a:r>
            <a:r>
              <a:rPr lang="nl-NL" dirty="0" err="1"/>
              <a:t>brain</a:t>
            </a:r>
            <a:r>
              <a:rPr lang="nl-NL" dirty="0"/>
              <a:t>)</a:t>
            </a:r>
          </a:p>
          <a:p>
            <a:pPr lvl="1"/>
            <a:r>
              <a:rPr lang="nl-NL" dirty="0"/>
              <a:t>storage waste</a:t>
            </a:r>
          </a:p>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pic>
        <p:nvPicPr>
          <p:cNvPr id="6" name="Picture 2" descr="Image result for holy grai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516" y="1366873"/>
            <a:ext cx="6203096" cy="34931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6093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Netherlands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a:t>
            </a:fld>
            <a:endParaRPr lang="nl-NL"/>
          </a:p>
        </p:txBody>
      </p:sp>
      <p:sp>
        <p:nvSpPr>
          <p:cNvPr id="9" name="Content Placeholder 8"/>
          <p:cNvSpPr>
            <a:spLocks noGrp="1"/>
          </p:cNvSpPr>
          <p:nvPr>
            <p:ph idx="1"/>
          </p:nvPr>
        </p:nvSpPr>
        <p:spPr/>
        <p:txBody>
          <a:bodyPr/>
          <a:lstStyle/>
          <a:p>
            <a:endParaRPr lang="nl-NL"/>
          </a:p>
        </p:txBody>
      </p:sp>
      <p:pic>
        <p:nvPicPr>
          <p:cNvPr id="47108" name="Picture 4" descr="Image result for the netherland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1721"/>
            <a:ext cx="9144000" cy="6086475"/>
          </a:xfrm>
          <a:prstGeom prst="rect">
            <a:avLst/>
          </a:prstGeom>
          <a:noFill/>
          <a:extLst>
            <a:ext uri="{909E8E84-426E-40DD-AFC4-6F175D3DCCD1}">
              <a14:hiddenFill xmlns:a14="http://schemas.microsoft.com/office/drawing/2010/main">
                <a:solidFill>
                  <a:srgbClr val="FFFFFF"/>
                </a:solidFill>
              </a14:hiddenFill>
            </a:ext>
          </a:extLst>
        </p:spPr>
      </p:pic>
      <p:pic>
        <p:nvPicPr>
          <p:cNvPr id="47110" name="Picture 6" descr="Image result for the netherland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18822" y="1080000"/>
            <a:ext cx="2228850" cy="1666875"/>
          </a:xfrm>
          <a:prstGeom prst="rect">
            <a:avLst/>
          </a:prstGeom>
          <a:ln w="2286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68732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47110"/>
                                        </p:tgtEl>
                                        <p:attrNameLst>
                                          <p:attrName>style.visibility</p:attrName>
                                        </p:attrNameLst>
                                      </p:cBhvr>
                                      <p:to>
                                        <p:strVal val="visible"/>
                                      </p:to>
                                    </p:set>
                                    <p:anim calcmode="lin" valueType="num">
                                      <p:cBhvr additive="base">
                                        <p:cTn id="7" dur="500" fill="hold"/>
                                        <p:tgtEl>
                                          <p:spTgt spid="47110"/>
                                        </p:tgtEl>
                                        <p:attrNameLst>
                                          <p:attrName>ppt_x</p:attrName>
                                        </p:attrNameLst>
                                      </p:cBhvr>
                                      <p:tavLst>
                                        <p:tav tm="0">
                                          <p:val>
                                            <p:strVal val="1+#ppt_w/2"/>
                                          </p:val>
                                        </p:tav>
                                        <p:tav tm="100000">
                                          <p:val>
                                            <p:strVal val="#ppt_x"/>
                                          </p:val>
                                        </p:tav>
                                      </p:tavLst>
                                    </p:anim>
                                    <p:anim calcmode="lin" valueType="num">
                                      <p:cBhvr additive="base">
                                        <p:cTn id="8" dur="500" fill="hold"/>
                                        <p:tgtEl>
                                          <p:spTgt spid="471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Comand</a:t>
            </a:r>
            <a:r>
              <a:rPr lang="en-US" dirty="0" smtClean="0"/>
              <a:t> Query </a:t>
            </a:r>
            <a:r>
              <a:rPr lang="en-US" dirty="0" err="1" smtClean="0"/>
              <a:t>Responsbility</a:t>
            </a:r>
            <a:r>
              <a:rPr lang="en-US" dirty="0" smtClean="0"/>
              <a:t> Segregation = CQRS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50</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smtClean="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C to Q</a:t>
            </a:r>
            <a:endParaRPr lang="nl-NL" dirty="0"/>
          </a:p>
        </p:txBody>
      </p:sp>
      <p:sp>
        <p:nvSpPr>
          <p:cNvPr id="3" name="Content Placeholder 2"/>
          <p:cNvSpPr>
            <a:spLocks noGrp="1"/>
          </p:cNvSpPr>
          <p:nvPr>
            <p:ph idx="1"/>
          </p:nvPr>
        </p:nvSpPr>
        <p:spPr/>
        <p:txBody>
          <a:bodyPr/>
          <a:lstStyle/>
          <a:p>
            <a:r>
              <a:rPr lang="en-US" dirty="0" smtClean="0"/>
              <a:t>How quickly?</a:t>
            </a:r>
          </a:p>
          <a:p>
            <a:r>
              <a:rPr lang="en-US" dirty="0" smtClean="0"/>
              <a:t>How frequently?</a:t>
            </a:r>
          </a:p>
          <a:p>
            <a:r>
              <a:rPr lang="en-US" dirty="0" smtClean="0"/>
              <a:t>How reliably?</a:t>
            </a:r>
          </a:p>
          <a:p>
            <a:r>
              <a:rPr lang="en-US" dirty="0" smtClean="0"/>
              <a:t>How atomically?</a:t>
            </a:r>
          </a:p>
          <a:p>
            <a:r>
              <a:rPr lang="en-US" dirty="0" smtClean="0"/>
              <a:t>What about </a:t>
            </a:r>
            <a:br>
              <a:rPr lang="en-US" dirty="0" smtClean="0"/>
            </a:br>
            <a:r>
              <a:rPr lang="en-US" dirty="0" smtClean="0"/>
              <a:t>consistency?</a:t>
            </a:r>
            <a:br>
              <a:rPr lang="en-US" dirty="0" smtClean="0"/>
            </a:br>
            <a:r>
              <a:rPr lang="en-US" dirty="0" smtClean="0"/>
              <a:t/>
            </a:r>
            <a:br>
              <a:rPr lang="en-US" dirty="0" smtClean="0"/>
            </a:br>
            <a:endParaRPr lang="en-US" dirty="0" smtClean="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52</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C to Q</a:t>
            </a:r>
            <a:endParaRPr lang="nl-NL" dirty="0"/>
          </a:p>
        </p:txBody>
      </p:sp>
      <p:sp>
        <p:nvSpPr>
          <p:cNvPr id="3" name="Content Placeholder 2"/>
          <p:cNvSpPr>
            <a:spLocks noGrp="1"/>
          </p:cNvSpPr>
          <p:nvPr>
            <p:ph idx="1"/>
          </p:nvPr>
        </p:nvSpPr>
        <p:spPr/>
        <p:txBody>
          <a:bodyPr/>
          <a:lstStyle/>
          <a:p>
            <a:r>
              <a:rPr lang="en-US" dirty="0" smtClean="0"/>
              <a:t>How quickly?</a:t>
            </a:r>
          </a:p>
          <a:p>
            <a:r>
              <a:rPr lang="en-US" dirty="0" smtClean="0"/>
              <a:t>How frequently?</a:t>
            </a:r>
          </a:p>
          <a:p>
            <a:r>
              <a:rPr lang="en-US" dirty="0" smtClean="0"/>
              <a:t>How reliably?</a:t>
            </a:r>
          </a:p>
          <a:p>
            <a:r>
              <a:rPr lang="en-US" dirty="0" smtClean="0"/>
              <a:t>How atomic?</a:t>
            </a:r>
          </a:p>
          <a:p>
            <a:r>
              <a:rPr lang="en-US" dirty="0" smtClean="0"/>
              <a:t>When consistent?</a:t>
            </a:r>
            <a:br>
              <a:rPr lang="en-US" dirty="0" smtClean="0"/>
            </a:br>
            <a:r>
              <a:rPr lang="en-US" dirty="0" smtClean="0"/>
              <a:t/>
            </a:r>
            <a:br>
              <a:rPr lang="en-US" dirty="0" smtClean="0"/>
            </a:br>
            <a:r>
              <a:rPr lang="en-US" dirty="0" smtClean="0"/>
              <a:t/>
            </a:r>
            <a:br>
              <a:rPr lang="en-US" dirty="0" smtClean="0"/>
            </a:br>
            <a:r>
              <a:rPr lang="en-US" dirty="0" smtClean="0"/>
              <a:t/>
            </a:r>
            <a:br>
              <a:rPr lang="en-US" dirty="0" smtClean="0"/>
            </a:br>
            <a:endParaRPr lang="en-US" dirty="0" smtClean="0"/>
          </a:p>
          <a:p>
            <a:r>
              <a:rPr lang="en-US" dirty="0" smtClean="0"/>
              <a:t>Data Authorization Considerations</a:t>
            </a:r>
          </a:p>
          <a:p>
            <a:r>
              <a:rPr lang="en-US" dirty="0" smtClean="0"/>
              <a:t>Locations &amp; Connectivity</a:t>
            </a:r>
          </a:p>
          <a:p>
            <a:r>
              <a:rPr lang="en-US" dirty="0" smtClean="0"/>
              <a:t>Full resynch | restore of Query Store</a:t>
            </a:r>
          </a:p>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53</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54</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Sourcing Driving CQRS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55</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 State</a:t>
            </a:r>
          </a:p>
          <a:p>
            <a:pPr algn="ctr"/>
            <a:endParaRPr lang="en-US" dirty="0" smtClean="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smtClean="0">
                <a:solidFill>
                  <a:schemeClr val="accent2">
                    <a:lumMod val="75000"/>
                  </a:schemeClr>
                </a:solidFill>
              </a:rPr>
              <a:t>accountId</a:t>
            </a:r>
            <a:r>
              <a:rPr lang="en-US" dirty="0" smtClean="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a:t>
            </a:r>
            <a:r>
              <a:rPr lang="en-US" sz="1100" dirty="0" smtClean="0">
                <a:solidFill>
                  <a:schemeClr val="accent2">
                    <a:lumMod val="75000"/>
                  </a:schemeClr>
                </a:solidFill>
              </a:rPr>
              <a:t>mount: 10</a:t>
            </a:r>
          </a:p>
          <a:p>
            <a:pPr algn="ctr"/>
            <a:r>
              <a:rPr lang="en-US" sz="1100" dirty="0" smtClean="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Sourcing Driving CQRS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Current State</a:t>
            </a:r>
          </a:p>
          <a:p>
            <a:pPr algn="ctr"/>
            <a:endParaRPr lang="en-US" dirty="0" smtClean="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1"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1"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1"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1"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1"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1"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1" animBg="1"/>
      <p:bldP spid="42" grpId="1" animBg="1"/>
      <p:bldP spid="43" grpId="1" animBg="1"/>
      <p:bldP spid="45" grpId="1" animBg="1"/>
      <p:bldP spid="46" grpId="1" animBg="1"/>
      <p:bldP spid="47" grpId="1"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57</a:t>
            </a:fld>
            <a:endParaRPr lang="nl-NL"/>
          </a:p>
        </p:txBody>
      </p:sp>
      <p:sp>
        <p:nvSpPr>
          <p:cNvPr id="6" name="Cloud 5"/>
          <p:cNvSpPr/>
          <p:nvPr/>
        </p:nvSpPr>
        <p:spPr>
          <a:xfrm>
            <a:off x="2736075" y="254794"/>
            <a:ext cx="4683474" cy="236478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7" name="Rounded Rectangle 6"/>
          <p:cNvSpPr/>
          <p:nvPr/>
        </p:nvSpPr>
        <p:spPr>
          <a:xfrm>
            <a:off x="3454334" y="1088766"/>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8" name="Cloud 7"/>
          <p:cNvSpPr/>
          <p:nvPr/>
        </p:nvSpPr>
        <p:spPr>
          <a:xfrm>
            <a:off x="811552" y="786074"/>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9"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7784" y="919573"/>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12" name="Rounded Rectangle 11"/>
          <p:cNvSpPr/>
          <p:nvPr/>
        </p:nvSpPr>
        <p:spPr>
          <a:xfrm>
            <a:off x="5244151" y="1130007"/>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3"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9871" y="1882540"/>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4" name="Lightning Bolt 13"/>
          <p:cNvSpPr/>
          <p:nvPr/>
        </p:nvSpPr>
        <p:spPr>
          <a:xfrm>
            <a:off x="5272443" y="1407887"/>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5" name="Rounded Rectangle 14"/>
          <p:cNvSpPr/>
          <p:nvPr/>
        </p:nvSpPr>
        <p:spPr>
          <a:xfrm>
            <a:off x="5505606" y="1682376"/>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6" name="Freeform 15"/>
          <p:cNvSpPr/>
          <p:nvPr/>
        </p:nvSpPr>
        <p:spPr>
          <a:xfrm>
            <a:off x="1780649" y="794201"/>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7" name="Freeform 16"/>
          <p:cNvSpPr/>
          <p:nvPr/>
        </p:nvSpPr>
        <p:spPr>
          <a:xfrm>
            <a:off x="5184058" y="2138118"/>
            <a:ext cx="734697" cy="1194040"/>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8" name="Snagit_PPTCA9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88320" y="1155315"/>
            <a:ext cx="553447" cy="505144"/>
          </a:xfrm>
          <a:prstGeom prst="rect">
            <a:avLst/>
          </a:prstGeom>
        </p:spPr>
      </p:pic>
      <p:pic>
        <p:nvPicPr>
          <p:cNvPr id="19" name="Picture 18"/>
          <p:cNvPicPr>
            <a:picLocks noChangeAspect="1"/>
          </p:cNvPicPr>
          <p:nvPr/>
        </p:nvPicPr>
        <p:blipFill>
          <a:blip r:embed="rId5">
            <a:clrChange>
              <a:clrFrom>
                <a:srgbClr val="FFFFFF"/>
              </a:clrFrom>
              <a:clrTo>
                <a:srgbClr val="FFFFFF">
                  <a:alpha val="0"/>
                </a:srgbClr>
              </a:clrTo>
            </a:clrChange>
          </a:blip>
          <a:stretch>
            <a:fillRect/>
          </a:stretch>
        </p:blipFill>
        <p:spPr>
          <a:xfrm>
            <a:off x="4295674" y="1130962"/>
            <a:ext cx="480586" cy="390959"/>
          </a:xfrm>
          <a:prstGeom prst="rect">
            <a:avLst/>
          </a:prstGeom>
        </p:spPr>
      </p:pic>
      <p:pic>
        <p:nvPicPr>
          <p:cNvPr id="20"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78122" y="1490720"/>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5329815" y="422308"/>
            <a:ext cx="1380506" cy="338554"/>
          </a:xfrm>
          <a:prstGeom prst="rect">
            <a:avLst/>
          </a:prstGeom>
          <a:noFill/>
        </p:spPr>
        <p:txBody>
          <a:bodyPr wrap="none" rtlCol="0">
            <a:spAutoFit/>
          </a:bodyPr>
          <a:lstStyle/>
          <a:p>
            <a:pPr defTabSz="661109"/>
            <a:r>
              <a:rPr lang="en-US" sz="1600" dirty="0">
                <a:solidFill>
                  <a:prstClr val="black"/>
                </a:solidFill>
                <a:latin typeface="Arial Unicode MS"/>
              </a:rPr>
              <a:t>Oracle Cloud</a:t>
            </a:r>
            <a:endParaRPr lang="nl-NL" sz="1600" dirty="0" err="1">
              <a:solidFill>
                <a:prstClr val="black"/>
              </a:solidFill>
              <a:latin typeface="Arial Unicode MS"/>
            </a:endParaRPr>
          </a:p>
        </p:txBody>
      </p:sp>
      <p:sp>
        <p:nvSpPr>
          <p:cNvPr id="22" name="TextBox 21"/>
          <p:cNvSpPr txBox="1"/>
          <p:nvPr/>
        </p:nvSpPr>
        <p:spPr>
          <a:xfrm>
            <a:off x="5298517" y="1137274"/>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3" name="TextBox 22"/>
          <p:cNvSpPr txBox="1"/>
          <p:nvPr/>
        </p:nvSpPr>
        <p:spPr>
          <a:xfrm>
            <a:off x="3483618" y="1086887"/>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4" name="Straight Arrow Connector 23"/>
          <p:cNvCxnSpPr>
            <a:endCxn id="15" idx="1"/>
          </p:cNvCxnSpPr>
          <p:nvPr/>
        </p:nvCxnSpPr>
        <p:spPr>
          <a:xfrm>
            <a:off x="4721876" y="1695004"/>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43" name="Cloud 42"/>
          <p:cNvSpPr/>
          <p:nvPr/>
        </p:nvSpPr>
        <p:spPr>
          <a:xfrm>
            <a:off x="2875935" y="3252584"/>
            <a:ext cx="5404065" cy="1685815"/>
          </a:xfrm>
          <a:prstGeom prst="cloud">
            <a:avLst/>
          </a:prstGeom>
          <a:solidFill>
            <a:schemeClr val="tx2">
              <a:lumMod val="40000"/>
              <a:lumOff val="6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pic>
        <p:nvPicPr>
          <p:cNvPr id="44" name="Picture 43">
            <a:hlinkClick r:id="rId7"/>
          </p:cNvPr>
          <p:cNvPicPr>
            <a:picLocks noChangeAspect="1"/>
          </p:cNvPicPr>
          <p:nvPr/>
        </p:nvPicPr>
        <p:blipFill>
          <a:blip r:embed="rId8"/>
          <a:stretch>
            <a:fillRect/>
          </a:stretch>
        </p:blipFill>
        <p:spPr>
          <a:xfrm>
            <a:off x="138048" y="3569833"/>
            <a:ext cx="4200869" cy="1253396"/>
          </a:xfrm>
          <a:prstGeom prst="rect">
            <a:avLst/>
          </a:prstGeom>
          <a:ln>
            <a:noFill/>
          </a:ln>
          <a:effectLst>
            <a:outerShdw blurRad="292100" dist="139700" dir="2700000" algn="tl" rotWithShape="0">
              <a:srgbClr val="333333">
                <a:alpha val="65000"/>
              </a:srgbClr>
            </a:outerShdw>
          </a:effectLst>
        </p:spPr>
      </p:pic>
      <p:sp>
        <p:nvSpPr>
          <p:cNvPr id="47" name="Rounded Rectangle 46"/>
          <p:cNvSpPr/>
          <p:nvPr/>
        </p:nvSpPr>
        <p:spPr>
          <a:xfrm>
            <a:off x="6224774" y="3685663"/>
            <a:ext cx="1412828" cy="107564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48" name="TextBox 47"/>
          <p:cNvSpPr txBox="1"/>
          <p:nvPr/>
        </p:nvSpPr>
        <p:spPr>
          <a:xfrm>
            <a:off x="6254058" y="3691864"/>
            <a:ext cx="886781" cy="287130"/>
          </a:xfrm>
          <a:prstGeom prst="rect">
            <a:avLst/>
          </a:prstGeom>
          <a:noFill/>
        </p:spPr>
        <p:txBody>
          <a:bodyPr wrap="none" rtlCol="0">
            <a:spAutoFit/>
          </a:bodyPr>
          <a:lstStyle/>
          <a:p>
            <a:pPr defTabSz="661109"/>
            <a:r>
              <a:rPr lang="en-US" sz="1266" dirty="0" smtClean="0">
                <a:solidFill>
                  <a:prstClr val="black"/>
                </a:solidFill>
                <a:latin typeface="Arial Unicode MS"/>
              </a:rPr>
              <a:t>Container</a:t>
            </a:r>
            <a:endParaRPr lang="nl-NL" sz="1266" dirty="0" err="1">
              <a:solidFill>
                <a:prstClr val="black"/>
              </a:solidFill>
              <a:latin typeface="Arial Unicode MS"/>
            </a:endParaRPr>
          </a:p>
        </p:txBody>
      </p:sp>
      <p:pic>
        <p:nvPicPr>
          <p:cNvPr id="70658" name="Picture 2" descr="Image result for oracle container cloud servic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53842" y="3765161"/>
            <a:ext cx="408630" cy="40863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Elasticsearch"/>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0874" y="4006483"/>
            <a:ext cx="1134677" cy="742233"/>
          </a:xfrm>
          <a:prstGeom prst="rect">
            <a:avLst/>
          </a:prstGeom>
          <a:noFill/>
          <a:extLst>
            <a:ext uri="{909E8E84-426E-40DD-AFC4-6F175D3DCCD1}">
              <a14:hiddenFill xmlns:a14="http://schemas.microsoft.com/office/drawing/2010/main">
                <a:solidFill>
                  <a:srgbClr val="FFFFFF"/>
                </a:solidFill>
              </a14:hiddenFill>
            </a:ext>
          </a:extLst>
        </p:spPr>
      </p:pic>
      <p:sp>
        <p:nvSpPr>
          <p:cNvPr id="46" name="Can 45"/>
          <p:cNvSpPr/>
          <p:nvPr/>
        </p:nvSpPr>
        <p:spPr>
          <a:xfrm>
            <a:off x="7377283" y="4274787"/>
            <a:ext cx="222981" cy="19479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0" name="Rounded Rectangle 49"/>
          <p:cNvSpPr/>
          <p:nvPr/>
        </p:nvSpPr>
        <p:spPr>
          <a:xfrm>
            <a:off x="4486169" y="3332158"/>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51" name="Picture 50"/>
          <p:cNvPicPr>
            <a:picLocks noChangeAspect="1"/>
          </p:cNvPicPr>
          <p:nvPr/>
        </p:nvPicPr>
        <p:blipFill>
          <a:blip r:embed="rId5">
            <a:clrChange>
              <a:clrFrom>
                <a:srgbClr val="FFFFFF"/>
              </a:clrFrom>
              <a:clrTo>
                <a:srgbClr val="FFFFFF">
                  <a:alpha val="0"/>
                </a:srgbClr>
              </a:clrTo>
            </a:clrChange>
          </a:blip>
          <a:stretch>
            <a:fillRect/>
          </a:stretch>
        </p:blipFill>
        <p:spPr>
          <a:xfrm>
            <a:off x="5327509" y="3374354"/>
            <a:ext cx="480586" cy="390959"/>
          </a:xfrm>
          <a:prstGeom prst="rect">
            <a:avLst/>
          </a:prstGeom>
        </p:spPr>
      </p:pic>
      <p:pic>
        <p:nvPicPr>
          <p:cNvPr id="52"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9957" y="3734112"/>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53" name="TextBox 52"/>
          <p:cNvSpPr txBox="1"/>
          <p:nvPr/>
        </p:nvSpPr>
        <p:spPr>
          <a:xfrm>
            <a:off x="4515453" y="3330279"/>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54" name="Straight Arrow Connector 53"/>
          <p:cNvCxnSpPr/>
          <p:nvPr/>
        </p:nvCxnSpPr>
        <p:spPr>
          <a:xfrm>
            <a:off x="5493847" y="4097379"/>
            <a:ext cx="1017566" cy="149940"/>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pic>
        <p:nvPicPr>
          <p:cNvPr id="56" name="Snagit_PPTACF6"/>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97080" y="1532041"/>
            <a:ext cx="857254" cy="901341"/>
          </a:xfrm>
          <a:prstGeom prst="rect">
            <a:avLst/>
          </a:prstGeom>
        </p:spPr>
      </p:pic>
      <p:pic>
        <p:nvPicPr>
          <p:cNvPr id="57" name="Snagit_PPTA17C"/>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3702" y="4196531"/>
            <a:ext cx="750741" cy="720469"/>
          </a:xfrm>
          <a:prstGeom prst="rect">
            <a:avLst/>
          </a:prstGeom>
        </p:spPr>
      </p:pic>
    </p:spTree>
    <p:extLst>
      <p:ext uri="{BB962C8B-B14F-4D97-AF65-F5344CB8AC3E}">
        <p14:creationId xmlns:p14="http://schemas.microsoft.com/office/powerpoint/2010/main" val="370710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065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43" grpId="0" animBg="1"/>
      <p:bldP spid="47" grpId="0" animBg="1"/>
      <p:bldP spid="48" grpId="0"/>
      <p:bldP spid="50" grpId="0" animBg="1"/>
      <p:bldP spid="5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smtClean="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r>
              <a:rPr lang="nl-NL" dirty="0"/>
              <a:t>Superior (10-1000 </a:t>
            </a:r>
            <a:r>
              <a:rPr lang="nl-NL" dirty="0" err="1"/>
              <a:t>times</a:t>
            </a:r>
            <a:r>
              <a:rPr lang="nl-NL" dirty="0"/>
              <a:t> </a:t>
            </a:r>
            <a:r>
              <a:rPr lang="nl-NL" dirty="0" err="1"/>
              <a:t>better</a:t>
            </a:r>
            <a:r>
              <a:rPr lang="nl-NL" dirty="0"/>
              <a:t>) </a:t>
            </a:r>
            <a:r>
              <a:rPr lang="nl-NL" dirty="0" smtClean="0"/>
              <a:t/>
            </a:r>
            <a:br>
              <a:rPr lang="nl-NL" dirty="0" smtClean="0"/>
            </a:br>
            <a:r>
              <a:rPr lang="nl-NL" dirty="0" smtClean="0"/>
              <a:t>performance</a:t>
            </a:r>
            <a:endParaRPr lang="nl-NL" dirty="0"/>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Find People liked by anyone liked by Bob</a:t>
            </a:r>
            <a:endParaRPr lang="nl-NL" dirty="0"/>
          </a:p>
        </p:txBody>
      </p:sp>
    </p:spTree>
    <p:extLst>
      <p:ext uri="{BB962C8B-B14F-4D97-AF65-F5344CB8AC3E}">
        <p14:creationId xmlns:p14="http://schemas.microsoft.com/office/powerpoint/2010/main" val="2588267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The Netherlands</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a:t>
            </a:fld>
            <a:endParaRPr lang="nl-NL"/>
          </a:p>
        </p:txBody>
      </p:sp>
      <p:pic>
        <p:nvPicPr>
          <p:cNvPr id="47106" name="Picture 2" descr="https://static.standard.co.uk/s3fs-public/thumbnails/image/2018/05/12/23/eurovisionleaderboard.png?w66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921" y="118708"/>
            <a:ext cx="6286500" cy="419100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PPT3B4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12458" y="1879583"/>
            <a:ext cx="5249207" cy="2917039"/>
          </a:xfrm>
          <a:prstGeom prst="rect">
            <a:avLst/>
          </a:prstGeom>
          <a:ln>
            <a:noFill/>
          </a:ln>
          <a:effectLst>
            <a:outerShdw blurRad="292100" dist="139700" dir="2700000" algn="tl" rotWithShape="0">
              <a:srgbClr val="333333">
                <a:alpha val="65000"/>
              </a:srgbClr>
            </a:outerShdw>
          </a:effectLst>
        </p:spPr>
      </p:pic>
      <p:pic>
        <p:nvPicPr>
          <p:cNvPr id="48130" name="Picture 2" descr="Image result for eurovision 2018 final sco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19987" y="88884"/>
            <a:ext cx="2441678" cy="137344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3216171" y="1084006"/>
            <a:ext cx="2078500" cy="486697"/>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1" name="Rectangle 10"/>
          <p:cNvSpPr/>
          <p:nvPr/>
        </p:nvSpPr>
        <p:spPr>
          <a:xfrm>
            <a:off x="3930445" y="3666147"/>
            <a:ext cx="1688690" cy="234802"/>
          </a:xfrm>
          <a:prstGeom prst="rect">
            <a:avLst/>
          </a:prstGeom>
          <a:noFill/>
          <a:ln w="3810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535695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1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anim calcmode="lin" valueType="num">
                                      <p:cBhvr additive="base">
                                        <p:cTn id="16" dur="500" fill="hold"/>
                                        <p:tgtEl>
                                          <p:spTgt spid="11"/>
                                        </p:tgtEl>
                                        <p:attrNameLst>
                                          <p:attrName>ppt_x</p:attrName>
                                        </p:attrNameLst>
                                      </p:cBhvr>
                                      <p:tavLst>
                                        <p:tav tm="0">
                                          <p:val>
                                            <p:strVal val="#ppt_x"/>
                                          </p:val>
                                        </p:tav>
                                        <p:tav tm="100000">
                                          <p:val>
                                            <p:strVal val="#ppt_x"/>
                                          </p:val>
                                        </p:tav>
                                      </p:tavLst>
                                    </p:anim>
                                    <p:anim calcmode="lin" valueType="num">
                                      <p:cBhvr additive="base">
                                        <p:cTn id="17" dur="500" fill="hold"/>
                                        <p:tgtEl>
                                          <p:spTgt spid="11"/>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additive="base">
                                        <p:cTn id="20" dur="500" fill="hold"/>
                                        <p:tgtEl>
                                          <p:spTgt spid="6"/>
                                        </p:tgtEl>
                                        <p:attrNameLst>
                                          <p:attrName>ppt_x</p:attrName>
                                        </p:attrNameLst>
                                      </p:cBhvr>
                                      <p:tavLst>
                                        <p:tav tm="0">
                                          <p:val>
                                            <p:strVal val="#ppt_x"/>
                                          </p:val>
                                        </p:tav>
                                        <p:tav tm="100000">
                                          <p:val>
                                            <p:strVal val="#ppt_x"/>
                                          </p:val>
                                        </p:tav>
                                      </p:tavLst>
                                    </p:anim>
                                    <p:anim calcmode="lin" valueType="num">
                                      <p:cBhvr additive="base">
                                        <p:cTn id="21"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a:t>
            </a:r>
            <a:r>
              <a:rPr lang="fr-FR" dirty="0"/>
              <a:t>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30207042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r>
              <a:rPr lang="fr-FR" sz="6600" dirty="0">
                <a:solidFill>
                  <a:srgbClr val="FF0000"/>
                </a:solidFill>
                <a:latin typeface="Trebuchet MS Bold" charset="0"/>
                <a:cs typeface="Trebuchet MS Bold" charset="0"/>
              </a:rPr>
              <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a:t>
            </a:r>
            <a:r>
              <a:rPr lang="nl-NL" dirty="0"/>
              <a:t>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r>
              <a:rPr lang="nl-NL" dirty="0" smtClean="0"/>
              <a:t/>
            </a:r>
            <a:br>
              <a:rPr lang="nl-NL" dirty="0" smtClean="0"/>
            </a:br>
            <a:r>
              <a:rPr lang="nl-NL" dirty="0" smtClean="0"/>
              <a:t>[</a:t>
            </a: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smtClean="0"/>
              <a:t>[</a:t>
            </a:r>
            <a:r>
              <a:rPr lang="nl-NL" dirty="0" err="1" smtClean="0"/>
              <a:t>before</a:t>
            </a:r>
            <a:r>
              <a:rPr lang="nl-NL" dirty="0" smtClean="0"/>
              <a:t> </a:t>
            </a:r>
            <a:r>
              <a:rPr lang="nl-NL" dirty="0" err="1" smtClean="0"/>
              <a:t>the</a:t>
            </a:r>
            <a:r>
              <a:rPr lang="nl-NL" dirty="0" smtClean="0"/>
              <a:t> transaction </a:t>
            </a:r>
            <a:r>
              <a:rPr lang="nl-NL" dirty="0" err="1" smtClean="0"/>
              <a:t>completes</a:t>
            </a:r>
            <a:r>
              <a:rPr lang="nl-NL" dirty="0" smtClean="0"/>
              <a:t>]</a:t>
            </a:r>
            <a:br>
              <a:rPr lang="nl-NL" dirty="0" smtClean="0"/>
            </a:br>
            <a:r>
              <a:rPr lang="nl-NL" dirty="0" smtClean="0"/>
              <a:t>in </a:t>
            </a:r>
            <a:r>
              <a:rPr lang="nl-NL" dirty="0"/>
              <a:t>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smtClean="0"/>
              <a:t>I</a:t>
            </a:r>
            <a:endParaRPr lang="nl-NL" b="1" dirty="0"/>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r>
              <a:rPr lang="nl-NL" dirty="0" smtClean="0"/>
              <a:t/>
            </a:r>
            <a:br>
              <a:rPr lang="nl-NL" dirty="0" smtClean="0"/>
            </a:br>
            <a:r>
              <a:rPr lang="nl-NL" dirty="0" smtClean="0"/>
              <a:t>in </a:t>
            </a:r>
            <a:r>
              <a:rPr lang="nl-NL" dirty="0"/>
              <a:t>order </a:t>
            </a:r>
            <a:r>
              <a:rPr lang="nl-NL" dirty="0" err="1"/>
              <a:t>to</a:t>
            </a:r>
            <a:r>
              <a:rPr lang="nl-NL" dirty="0"/>
              <a:t> have </a:t>
            </a:r>
            <a:r>
              <a:rPr lang="nl-NL" b="1" dirty="0" smtClean="0"/>
              <a:t>C</a:t>
            </a:r>
          </a:p>
          <a:p>
            <a:r>
              <a:rPr lang="nl-NL" dirty="0" err="1" smtClean="0"/>
              <a:t>Two-phase</a:t>
            </a:r>
            <a:r>
              <a:rPr lang="nl-NL" dirty="0" smtClean="0"/>
              <a:t> </a:t>
            </a:r>
            <a:r>
              <a:rPr lang="nl-NL" dirty="0" err="1" smtClean="0"/>
              <a:t>commit</a:t>
            </a:r>
            <a:r>
              <a:rPr lang="nl-NL" dirty="0" smtClean="0"/>
              <a:t> (</a:t>
            </a:r>
            <a:r>
              <a:rPr lang="nl-NL" dirty="0" err="1" smtClean="0"/>
              <a:t>across</a:t>
            </a:r>
            <a:r>
              <a:rPr lang="nl-NL" dirty="0" smtClean="0"/>
              <a:t> multiple </a:t>
            </a:r>
            <a:r>
              <a:rPr lang="nl-NL" dirty="0" err="1" smtClean="0"/>
              <a:t>participants</a:t>
            </a:r>
            <a:r>
              <a:rPr lang="nl-NL" dirty="0" smtClean="0"/>
              <a:t>) </a:t>
            </a:r>
            <a:br>
              <a:rPr lang="nl-NL" dirty="0" smtClean="0"/>
            </a:br>
            <a:r>
              <a:rPr lang="nl-NL" dirty="0" err="1" smtClean="0"/>
              <a:t>introduces</a:t>
            </a:r>
            <a:r>
              <a:rPr lang="nl-NL" dirty="0" smtClean="0"/>
              <a:t> </a:t>
            </a:r>
            <a:r>
              <a:rPr lang="nl-NL" dirty="0" err="1" smtClean="0"/>
              <a:t>complexity</a:t>
            </a:r>
            <a:r>
              <a:rPr lang="nl-NL" dirty="0" smtClean="0"/>
              <a:t>, </a:t>
            </a:r>
            <a:r>
              <a:rPr lang="nl-NL" dirty="0" err="1" smtClean="0"/>
              <a:t>dependencies</a:t>
            </a:r>
            <a:r>
              <a:rPr lang="nl-NL" dirty="0" smtClean="0"/>
              <a:t> </a:t>
            </a:r>
            <a:r>
              <a:rPr lang="nl-NL" dirty="0" err="1" smtClean="0"/>
              <a:t>and</a:t>
            </a:r>
            <a:r>
              <a:rPr lang="nl-NL" dirty="0" smtClean="0"/>
              <a:t> </a:t>
            </a:r>
            <a:r>
              <a:rPr lang="nl-NL" dirty="0" err="1" smtClean="0"/>
              <a:t>delays</a:t>
            </a:r>
            <a:r>
              <a:rPr lang="nl-NL" dirty="0" smtClean="0"/>
              <a:t>,</a:t>
            </a:r>
            <a:br>
              <a:rPr lang="nl-NL" dirty="0" smtClean="0"/>
            </a:br>
            <a:r>
              <a:rPr lang="nl-NL" dirty="0" err="1" smtClean="0"/>
              <a:t>yet</a:t>
            </a:r>
            <a:r>
              <a:rPr lang="nl-NL" dirty="0" smtClean="0"/>
              <a:t> </a:t>
            </a:r>
            <a:r>
              <a:rPr lang="nl-NL" dirty="0" err="1" smtClean="0"/>
              <a:t>required</a:t>
            </a:r>
            <a:r>
              <a:rPr lang="nl-NL" dirty="0" smtClean="0"/>
              <a:t> </a:t>
            </a:r>
            <a:r>
              <a:rPr lang="nl-NL" dirty="0" err="1" smtClean="0"/>
              <a:t>for</a:t>
            </a:r>
            <a:r>
              <a:rPr lang="nl-NL" dirty="0" smtClean="0"/>
              <a:t> </a:t>
            </a:r>
            <a:r>
              <a:rPr lang="nl-NL" b="1" dirty="0" smtClean="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a:t>
            </a:r>
            <a:r>
              <a:rPr lang="nl-NL" dirty="0"/>
              <a:t>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en-US" dirty="0"/>
              <a:t>(</a:t>
            </a:r>
            <a:r>
              <a:rPr lang="en-US" dirty="0"/>
              <a:t>leading) NoSQL Database </a:t>
            </a:r>
            <a:br>
              <a:rPr lang="en-US" dirty="0"/>
            </a:br>
            <a:r>
              <a:rPr lang="en-US" dirty="0"/>
              <a:t> products</a:t>
            </a:r>
            <a:endParaRPr lang="fr-FR" dirty="0"/>
          </a:p>
        </p:txBody>
      </p:sp>
      <p:sp>
        <p:nvSpPr>
          <p:cNvPr id="3" name="Content Placeholder 2"/>
          <p:cNvSpPr>
            <a:spLocks noGrp="1"/>
          </p:cNvSpPr>
          <p:nvPr>
            <p:ph idx="1"/>
          </p:nvPr>
        </p:nvSpPr>
        <p:spPr/>
        <p:txBody>
          <a:bodyPr>
            <a:normAutofit/>
          </a:bodyPr>
          <a:lstStyle/>
          <a:p>
            <a:r>
              <a:rPr lang="nl-NL" dirty="0" err="1"/>
              <a:t>MongoDB</a:t>
            </a:r>
            <a:r>
              <a:rPr lang="nl-NL" dirty="0"/>
              <a:t> is (</a:t>
            </a:r>
            <a:r>
              <a:rPr lang="nl-NL" dirty="0" err="1"/>
              <a:t>one</a:t>
            </a:r>
            <a:r>
              <a:rPr lang="nl-NL" dirty="0"/>
              <a:t> of) </a:t>
            </a:r>
            <a:r>
              <a:rPr lang="nl-NL" dirty="0" err="1"/>
              <a:t>the</a:t>
            </a:r>
            <a:r>
              <a:rPr lang="nl-NL" dirty="0"/>
              <a:t> most </a:t>
            </a:r>
            <a:r>
              <a:rPr lang="nl-NL" dirty="0" err="1"/>
              <a:t>popular</a:t>
            </a:r>
            <a:r>
              <a:rPr lang="nl-NL" dirty="0"/>
              <a:t> (</a:t>
            </a:r>
            <a:r>
              <a:rPr lang="nl-NL" dirty="0" err="1"/>
              <a:t>by</a:t>
            </a:r>
            <a:r>
              <a:rPr lang="nl-NL" dirty="0"/>
              <a:t> </a:t>
            </a:r>
            <a:r>
              <a:rPr lang="nl-NL" dirty="0" err="1"/>
              <a:t>any</a:t>
            </a:r>
            <a:r>
              <a:rPr lang="nl-NL" dirty="0"/>
              <a:t> </a:t>
            </a:r>
            <a:r>
              <a:rPr lang="nl-NL" dirty="0" err="1"/>
              <a:t>measure</a:t>
            </a:r>
            <a:r>
              <a:rPr lang="nl-NL" dirty="0" smtClean="0"/>
              <a:t>)</a:t>
            </a:r>
          </a:p>
          <a:p>
            <a:pPr lvl="1"/>
            <a:r>
              <a:rPr lang="en-US" dirty="0" smtClean="0"/>
              <a:t>Elastic Search and Cassandra are close contenders</a:t>
            </a:r>
            <a:endParaRPr lang="nl-NL" dirty="0"/>
          </a:p>
          <a:p>
            <a:r>
              <a:rPr lang="en-US" dirty="0"/>
              <a:t>Cloud (only): </a:t>
            </a:r>
          </a:p>
          <a:p>
            <a:pPr lvl="1"/>
            <a:r>
              <a:rPr lang="en-US" dirty="0"/>
              <a:t>Google </a:t>
            </a:r>
            <a:r>
              <a:rPr lang="en-US" dirty="0" err="1"/>
              <a:t>BigTable</a:t>
            </a:r>
            <a:r>
              <a:rPr lang="en-US" dirty="0"/>
              <a:t>, </a:t>
            </a:r>
          </a:p>
          <a:p>
            <a:pPr lvl="1"/>
            <a:r>
              <a:rPr lang="en-US" dirty="0"/>
              <a:t>AWS Dynamo</a:t>
            </a:r>
          </a:p>
          <a:p>
            <a:r>
              <a:rPr lang="en-US" dirty="0"/>
              <a:t>Cache (in memory)</a:t>
            </a:r>
          </a:p>
          <a:p>
            <a:pPr lvl="1"/>
            <a:r>
              <a:rPr lang="nl-NL" dirty="0" err="1"/>
              <a:t>ZooKeeper</a:t>
            </a:r>
            <a:r>
              <a:rPr lang="nl-NL" dirty="0"/>
              <a:t>, </a:t>
            </a:r>
            <a:r>
              <a:rPr lang="nl-NL" dirty="0" err="1"/>
              <a:t>Redis</a:t>
            </a:r>
            <a:r>
              <a:rPr lang="nl-NL" dirty="0" smtClean="0"/>
              <a:t>, </a:t>
            </a:r>
            <a:br>
              <a:rPr lang="nl-NL" dirty="0" smtClean="0"/>
            </a:br>
            <a:r>
              <a:rPr lang="nl-NL" dirty="0" err="1" smtClean="0"/>
              <a:t>Coherence</a:t>
            </a:r>
            <a:r>
              <a:rPr lang="nl-NL" dirty="0"/>
              <a:t>, </a:t>
            </a:r>
            <a:r>
              <a:rPr lang="nl-NL" dirty="0" err="1"/>
              <a:t>Memcached</a:t>
            </a:r>
            <a:r>
              <a:rPr lang="nl-NL" dirty="0"/>
              <a:t>,</a:t>
            </a:r>
            <a:br>
              <a:rPr lang="nl-NL" dirty="0"/>
            </a:br>
            <a:r>
              <a:rPr lang="nl-NL" dirty="0" smtClean="0"/>
              <a:t>Apache </a:t>
            </a:r>
            <a:r>
              <a:rPr lang="nl-NL" dirty="0" err="1" smtClean="0"/>
              <a:t>Ignite</a:t>
            </a:r>
            <a:r>
              <a:rPr lang="nl-NL" dirty="0" smtClean="0"/>
              <a:t> </a:t>
            </a:r>
            <a:br>
              <a:rPr lang="nl-NL" dirty="0" smtClean="0"/>
            </a:br>
            <a:r>
              <a:rPr lang="nl-NL" dirty="0" smtClean="0"/>
              <a:t>(</a:t>
            </a:r>
            <a:r>
              <a:rPr lang="nl-NL" dirty="0" err="1" smtClean="0"/>
              <a:t>pka</a:t>
            </a:r>
            <a:r>
              <a:rPr lang="nl-NL" dirty="0" smtClean="0"/>
              <a:t> </a:t>
            </a:r>
            <a:r>
              <a:rPr lang="nl-NL" dirty="0" err="1" smtClean="0"/>
              <a:t>GridGain</a:t>
            </a:r>
            <a:r>
              <a:rPr lang="nl-NL" dirty="0" smtClean="0"/>
              <a:t>),</a:t>
            </a:r>
            <a:r>
              <a:rPr lang="nl-NL" dirty="0"/>
              <a:t> </a:t>
            </a:r>
            <a:r>
              <a:rPr lang="nl-NL" dirty="0" smtClean="0"/>
              <a:t>…</a:t>
            </a:r>
          </a:p>
          <a:p>
            <a:r>
              <a:rPr lang="nl-NL" dirty="0" err="1"/>
              <a:t>Hadoop</a:t>
            </a:r>
            <a:r>
              <a:rPr lang="nl-NL" dirty="0"/>
              <a:t>/HDFS</a:t>
            </a:r>
            <a:endParaRPr lang="en-US" dirty="0"/>
          </a:p>
          <a:p>
            <a:r>
              <a:rPr lang="en-US" dirty="0" smtClean="0"/>
              <a:t>Oracle </a:t>
            </a:r>
            <a:r>
              <a:rPr lang="en-US" dirty="0"/>
              <a:t>NoSQL</a:t>
            </a:r>
            <a:br>
              <a:rPr lang="en-US" dirty="0"/>
            </a:br>
            <a:r>
              <a:rPr lang="en-US" dirty="0"/>
              <a:t>(</a:t>
            </a:r>
            <a:r>
              <a:rPr lang="en-US" dirty="0" err="1"/>
              <a:t>fka</a:t>
            </a:r>
            <a:r>
              <a:rPr lang="en-US" dirty="0"/>
              <a:t> Berkeley DB)</a:t>
            </a:r>
          </a:p>
        </p:txBody>
      </p:sp>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8728" y="1778295"/>
            <a:ext cx="4676623" cy="274173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4"/>
          <a:stretch>
            <a:fillRect/>
          </a:stretch>
        </p:blipFill>
        <p:spPr>
          <a:xfrm>
            <a:off x="3236490" y="1587794"/>
            <a:ext cx="5800756" cy="3199088"/>
          </a:xfrm>
          <a:prstGeom prst="rect">
            <a:avLst/>
          </a:prstGeom>
          <a:ln>
            <a:noFill/>
          </a:ln>
          <a:effectLst>
            <a:outerShdw blurRad="292100" dist="139700" dir="2700000" algn="tl" rotWithShape="0">
              <a:srgbClr val="333333">
                <a:alpha val="65000"/>
              </a:srgbClr>
            </a:outerShdw>
          </a:effectLst>
        </p:spPr>
      </p:pic>
      <p:cxnSp>
        <p:nvCxnSpPr>
          <p:cNvPr id="7" name="Straight Arrow Connector 6"/>
          <p:cNvCxnSpPr/>
          <p:nvPr/>
        </p:nvCxnSpPr>
        <p:spPr>
          <a:xfrm flipH="1">
            <a:off x="7627257" y="2166257"/>
            <a:ext cx="137886" cy="544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H="1">
            <a:off x="7641771" y="2710543"/>
            <a:ext cx="185058" cy="4245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7627257" y="2613728"/>
            <a:ext cx="185058" cy="5213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a:off x="7627257" y="2516913"/>
            <a:ext cx="185058" cy="6322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06110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68</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NoSQL </a:t>
            </a:r>
            <a:r>
              <a:rPr lang="en-US" dirty="0" err="1" smtClean="0"/>
              <a:t>n’est</a:t>
            </a:r>
            <a:r>
              <a:rPr lang="en-US" dirty="0" smtClean="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a:xfrm>
            <a:off x="8280000" y="4812273"/>
            <a:ext cx="144000" cy="108000"/>
          </a:xfrm>
        </p:spPr>
        <p:txBody>
          <a:bodyPr/>
          <a:lstStyle/>
          <a:p>
            <a:fld id="{14F1411D-0280-154F-AEAC-4C20B7AA46B2}" type="slidenum">
              <a:rPr lang="nl-NL" smtClean="0"/>
              <a:t>7</a:t>
            </a:fld>
            <a:endParaRPr lang="nl-NL"/>
          </a:p>
        </p:txBody>
      </p:sp>
      <p:grpSp>
        <p:nvGrpSpPr>
          <p:cNvPr id="8" name="Group 7"/>
          <p:cNvGrpSpPr/>
          <p:nvPr/>
        </p:nvGrpSpPr>
        <p:grpSpPr>
          <a:xfrm>
            <a:off x="1954161" y="791115"/>
            <a:ext cx="6607278" cy="3645268"/>
            <a:chOff x="1954161" y="982842"/>
            <a:chExt cx="6607278" cy="3645268"/>
          </a:xfrm>
        </p:grpSpPr>
        <p:pic>
          <p:nvPicPr>
            <p:cNvPr id="6" name="Picture 5"/>
            <p:cNvPicPr>
              <a:picLocks noChangeAspect="1"/>
            </p:cNvPicPr>
            <p:nvPr/>
          </p:nvPicPr>
          <p:blipFill rotWithShape="1">
            <a:blip r:embed="rId2"/>
            <a:srcRect l="6571"/>
            <a:stretch/>
          </p:blipFill>
          <p:spPr>
            <a:xfrm>
              <a:off x="1954161" y="982842"/>
              <a:ext cx="6607278" cy="3645268"/>
            </a:xfrm>
            <a:prstGeom prst="rect">
              <a:avLst/>
            </a:prstGeom>
          </p:spPr>
        </p:pic>
        <p:sp>
          <p:nvSpPr>
            <p:cNvPr id="7" name="Left-Right Arrow 6"/>
            <p:cNvSpPr/>
            <p:nvPr/>
          </p:nvSpPr>
          <p:spPr>
            <a:xfrm rot="524394">
              <a:off x="2793781" y="3117633"/>
              <a:ext cx="1011843" cy="30971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9" name="AutoShape 2" descr="Image result for world cup 2018"/>
          <p:cNvSpPr>
            <a:spLocks noChangeAspect="1" noChangeArrowheads="1"/>
          </p:cNvSpPr>
          <p:nvPr/>
        </p:nvSpPr>
        <p:spPr bwMode="auto">
          <a:xfrm>
            <a:off x="155575" y="-33619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10" name="Picture 9"/>
          <p:cNvPicPr>
            <a:picLocks noChangeAspect="1"/>
          </p:cNvPicPr>
          <p:nvPr/>
        </p:nvPicPr>
        <p:blipFill>
          <a:blip r:embed="rId3"/>
          <a:stretch>
            <a:fillRect/>
          </a:stretch>
        </p:blipFill>
        <p:spPr>
          <a:xfrm>
            <a:off x="7344002" y="55221"/>
            <a:ext cx="1341037" cy="1471788"/>
          </a:xfrm>
          <a:prstGeom prst="rect">
            <a:avLst/>
          </a:prstGeom>
        </p:spPr>
      </p:pic>
      <p:pic>
        <p:nvPicPr>
          <p:cNvPr id="46084" name="Picture 4" descr="Image result for ukrainian top footba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2979" y="620638"/>
            <a:ext cx="1598472" cy="1198854"/>
          </a:xfrm>
          <a:prstGeom prst="rect">
            <a:avLst/>
          </a:prstGeom>
          <a:noFill/>
          <a:extLst>
            <a:ext uri="{909E8E84-426E-40DD-AFC4-6F175D3DCCD1}">
              <a14:hiddenFill xmlns:a14="http://schemas.microsoft.com/office/drawing/2010/main">
                <a:solidFill>
                  <a:srgbClr val="FFFFFF"/>
                </a:solidFill>
              </a14:hiddenFill>
            </a:ext>
          </a:extLst>
        </p:spPr>
      </p:pic>
      <p:pic>
        <p:nvPicPr>
          <p:cNvPr id="46086" name="Picture 6" descr="Image result for ukrainian top football"/>
          <p:cNvPicPr>
            <a:picLocks noChangeAspect="1" noChangeArrowheads="1"/>
          </p:cNvPicPr>
          <p:nvPr/>
        </p:nvPicPr>
        <p:blipFill rotWithShape="1">
          <a:blip r:embed="rId5">
            <a:extLst>
              <a:ext uri="{28A0092B-C50C-407E-A947-70E740481C1C}">
                <a14:useLocalDpi xmlns:a14="http://schemas.microsoft.com/office/drawing/2010/main" val="0"/>
              </a:ext>
            </a:extLst>
          </a:blip>
          <a:srcRect l="28201" t="12187"/>
          <a:stretch/>
        </p:blipFill>
        <p:spPr bwMode="auto">
          <a:xfrm>
            <a:off x="634181" y="1932045"/>
            <a:ext cx="1577270" cy="1282911"/>
          </a:xfrm>
          <a:prstGeom prst="rect">
            <a:avLst/>
          </a:prstGeom>
          <a:noFill/>
          <a:extLst>
            <a:ext uri="{909E8E84-426E-40DD-AFC4-6F175D3DCCD1}">
              <a14:hiddenFill xmlns:a14="http://schemas.microsoft.com/office/drawing/2010/main">
                <a:solidFill>
                  <a:srgbClr val="FFFFFF"/>
                </a:solidFill>
              </a14:hiddenFill>
            </a:ext>
          </a:extLst>
        </p:spPr>
      </p:pic>
      <p:pic>
        <p:nvPicPr>
          <p:cNvPr id="46088" name="Picture 8" descr="Image result for marco van baste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181" y="3330300"/>
            <a:ext cx="1577270" cy="1229920"/>
          </a:xfrm>
          <a:prstGeom prst="rect">
            <a:avLst/>
          </a:prstGeom>
          <a:noFill/>
          <a:extLst>
            <a:ext uri="{909E8E84-426E-40DD-AFC4-6F175D3DCCD1}">
              <a14:hiddenFill xmlns:a14="http://schemas.microsoft.com/office/drawing/2010/main">
                <a:solidFill>
                  <a:srgbClr val="FFFFFF"/>
                </a:solidFill>
              </a14:hiddenFill>
            </a:ext>
          </a:extLst>
        </p:spPr>
      </p:pic>
      <p:pic>
        <p:nvPicPr>
          <p:cNvPr id="46090" name="Picture 10"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89897" y="3570874"/>
            <a:ext cx="1580205" cy="989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122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smtClean="0"/>
              <a:t>OO, XML</a:t>
            </a:r>
            <a:r>
              <a:rPr lang="nl-NL" sz="1013" dirty="0"/>
              <a:t>,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73</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6488863" y="2169144"/>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108236" y="1981420"/>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617269" y="3288479"/>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48581" y="3874216"/>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smtClean="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smtClean="0">
                <a:solidFill>
                  <a:schemeClr val="tx2">
                    <a:lumMod val="40000"/>
                    <a:lumOff val="60000"/>
                  </a:schemeClr>
                </a:solidFill>
              </a:rPr>
              <a:t>SQL</a:t>
            </a:r>
          </a:p>
          <a:p>
            <a:pPr algn="ctr"/>
            <a:r>
              <a:rPr lang="en-US" sz="1300" dirty="0" smtClean="0">
                <a:solidFill>
                  <a:schemeClr val="tx2">
                    <a:lumMod val="40000"/>
                    <a:lumOff val="60000"/>
                  </a:schemeClr>
                </a:solidFill>
              </a:rPr>
              <a:t>RDBMS</a:t>
            </a:r>
          </a:p>
          <a:p>
            <a:pPr algn="ctr"/>
            <a:r>
              <a:rPr lang="en-US" sz="1300" dirty="0" smtClean="0">
                <a:solidFill>
                  <a:schemeClr val="tx2">
                    <a:lumMod val="40000"/>
                    <a:lumOff val="60000"/>
                  </a:schemeClr>
                </a:solidFill>
              </a:rPr>
              <a:t>ACID</a:t>
            </a:r>
            <a:endParaRPr lang="nl-NL" sz="1300" dirty="0" err="1" smtClean="0">
              <a:solidFill>
                <a:schemeClr val="tx2">
                  <a:lumMod val="40000"/>
                  <a:lumOff val="60000"/>
                </a:schemeClr>
              </a:solidFill>
            </a:endParaRPr>
          </a:p>
        </p:txBody>
      </p:sp>
    </p:spTree>
    <p:extLst>
      <p:ext uri="{BB962C8B-B14F-4D97-AF65-F5344CB8AC3E}">
        <p14:creationId xmlns:p14="http://schemas.microsoft.com/office/powerpoint/2010/main" val="156259719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IoT</a:t>
            </a:r>
            <a:r>
              <a:rPr lang="en-US" sz="1200" b="1" dirty="0" smtClean="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smtClean="0"/>
              <a:t>Sharding</a:t>
            </a:r>
            <a:endParaRPr lang="nl-NL" sz="1300" dirty="0" err="1" smtClean="0"/>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smtClean="0"/>
              <a:t>Machine Learning</a:t>
            </a:r>
            <a:endParaRPr lang="nl-NL" sz="1200" dirty="0" err="1" smtClean="0"/>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t>No</a:t>
            </a:r>
            <a:br>
              <a:rPr lang="en-US" sz="1200" dirty="0" smtClean="0"/>
            </a:br>
            <a:r>
              <a:rPr lang="en-US" sz="1200" dirty="0" smtClean="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smtClean="0"/>
              <a:t>Big Data SQL</a:t>
            </a:r>
            <a:endParaRPr lang="nl-NL" sz="1100" dirty="0" err="1" smtClean="0"/>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smtClean="0"/>
              <a:t>Multitenant </a:t>
            </a:r>
            <a:br>
              <a:rPr lang="en-US" sz="1300" dirty="0" smtClean="0"/>
            </a:br>
            <a:r>
              <a:rPr lang="en-US" sz="1300" dirty="0" smtClean="0"/>
              <a:t>(Pluggable Database) Architecture</a:t>
            </a:r>
            <a:endParaRPr lang="nl-NL" sz="1300" dirty="0" err="1" smtClean="0"/>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smtClean="0"/>
              <a:t>Flashback</a:t>
            </a:r>
            <a:endParaRPr lang="nl-NL" sz="1100" dirty="0" err="1" smtClean="0"/>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76</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78</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History with the color orange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pic>
        <p:nvPicPr>
          <p:cNvPr id="45058" name="Picture 2" descr="Image result for oekraine oranje revoluti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1968" y="936000"/>
            <a:ext cx="2270032" cy="3392845"/>
          </a:xfrm>
          <a:prstGeom prst="rect">
            <a:avLst/>
          </a:prstGeom>
          <a:noFill/>
          <a:extLst>
            <a:ext uri="{909E8E84-426E-40DD-AFC4-6F175D3DCCD1}">
              <a14:hiddenFill xmlns:a14="http://schemas.microsoft.com/office/drawing/2010/main">
                <a:solidFill>
                  <a:srgbClr val="FFFFFF"/>
                </a:solidFill>
              </a14:hiddenFill>
            </a:ext>
          </a:extLst>
        </p:spPr>
      </p:pic>
      <p:pic>
        <p:nvPicPr>
          <p:cNvPr id="45060" name="Picture 4" descr="Image result for nederland oranj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847352"/>
            <a:ext cx="4409050" cy="2245860"/>
          </a:xfrm>
          <a:prstGeom prst="rect">
            <a:avLst/>
          </a:prstGeom>
          <a:noFill/>
          <a:extLst>
            <a:ext uri="{909E8E84-426E-40DD-AFC4-6F175D3DCCD1}">
              <a14:hiddenFill xmlns:a14="http://schemas.microsoft.com/office/drawing/2010/main">
                <a:solidFill>
                  <a:srgbClr val="FFFFFF"/>
                </a:solidFill>
              </a14:hiddenFill>
            </a:ext>
          </a:extLst>
        </p:spPr>
      </p:pic>
      <p:pic>
        <p:nvPicPr>
          <p:cNvPr id="45064" name="Picture 8" descr="Image result for nederland oranj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36844" y="3243303"/>
            <a:ext cx="2477012" cy="1472697"/>
          </a:xfrm>
          <a:prstGeom prst="rect">
            <a:avLst/>
          </a:prstGeom>
          <a:noFill/>
          <a:extLst>
            <a:ext uri="{909E8E84-426E-40DD-AFC4-6F175D3DCCD1}">
              <a14:hiddenFill xmlns:a14="http://schemas.microsoft.com/office/drawing/2010/main">
                <a:solidFill>
                  <a:srgbClr val="FFFFFF"/>
                </a:solidFill>
              </a14:hiddenFill>
            </a:ext>
          </a:extLst>
        </p:spPr>
      </p:pic>
      <p:pic>
        <p:nvPicPr>
          <p:cNvPr id="45066" name="Picture 10" descr="Image result for nederland oranje koni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978" y="2888890"/>
            <a:ext cx="2416841" cy="16576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80481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IoT</a:t>
            </a:r>
            <a:r>
              <a:rPr lang="en-US" sz="1200" b="1" dirty="0" smtClean="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smtClean="0"/>
              <a:t>Sharding</a:t>
            </a:r>
            <a:endParaRPr lang="nl-NL" sz="1300" dirty="0" err="1" smtClean="0"/>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smtClean="0"/>
              <a:t>Machine Learning</a:t>
            </a:r>
            <a:endParaRPr lang="nl-NL" sz="1200" dirty="0" err="1" smtClean="0"/>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t>No</a:t>
            </a:r>
            <a:br>
              <a:rPr lang="en-US" sz="1200" dirty="0" smtClean="0"/>
            </a:br>
            <a:r>
              <a:rPr lang="en-US" sz="1200" dirty="0" smtClean="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smtClean="0"/>
              <a:t>Big Data SQL</a:t>
            </a:r>
            <a:endParaRPr lang="nl-NL" sz="1100" dirty="0" err="1" smtClean="0"/>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smtClean="0"/>
              <a:t>Multitenant </a:t>
            </a:r>
            <a:br>
              <a:rPr lang="en-US" sz="1300" dirty="0" smtClean="0"/>
            </a:br>
            <a:r>
              <a:rPr lang="en-US" sz="1300" dirty="0" smtClean="0"/>
              <a:t>(Pluggable Database) Architecture</a:t>
            </a:r>
            <a:endParaRPr lang="nl-NL" sz="1300" dirty="0" err="1" smtClean="0"/>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smtClean="0"/>
              <a:t>Flashback</a:t>
            </a:r>
            <a:endParaRPr lang="nl-NL" sz="1100" dirty="0" err="1" smtClean="0"/>
          </a:p>
        </p:txBody>
      </p:sp>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790"/>
                                        </p:tgtEl>
                                        <p:attrNameLst>
                                          <p:attrName>style.visibility</p:attrName>
                                        </p:attrNameLst>
                                      </p:cBhvr>
                                      <p:to>
                                        <p:strVal val="visible"/>
                                      </p:to>
                                    </p:set>
                                    <p:animEffect transition="in" filter="fade">
                                      <p:cBhvr>
                                        <p:cTn id="16" dur="500"/>
                                        <p:tgtEl>
                                          <p:spTgt spid="327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fade">
                                      <p:cBhvr>
                                        <p:cTn id="22" dur="500"/>
                                        <p:tgtEl>
                                          <p:spTgt spid="327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Effect transition="in" filter="fade">
                                      <p:cBhvr>
                                        <p:cTn id="33" dur="500"/>
                                        <p:tgtEl>
                                          <p:spTgt spid="327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33794"/>
                                        </p:tgtEl>
                                        <p:attrNameLst>
                                          <p:attrName>style.visibility</p:attrName>
                                        </p:attrNameLst>
                                      </p:cBhvr>
                                      <p:to>
                                        <p:strVal val="visible"/>
                                      </p:to>
                                    </p:set>
                                    <p:animEffect transition="in" filter="fade">
                                      <p:cBhvr>
                                        <p:cTn id="52" dur="500"/>
                                        <p:tgtEl>
                                          <p:spTgt spid="337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772"/>
                                        </p:tgtEl>
                                        <p:attrNameLst>
                                          <p:attrName>style.visibility</p:attrName>
                                        </p:attrNameLst>
                                      </p:cBhvr>
                                      <p:to>
                                        <p:strVal val="visible"/>
                                      </p:to>
                                    </p:set>
                                    <p:animEffect transition="in" filter="fade">
                                      <p:cBhvr>
                                        <p:cTn id="57" dur="500"/>
                                        <p:tgtEl>
                                          <p:spTgt spid="327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784"/>
                                        </p:tgtEl>
                                        <p:attrNameLst>
                                          <p:attrName>style.visibility</p:attrName>
                                        </p:attrNameLst>
                                      </p:cBhvr>
                                      <p:to>
                                        <p:strVal val="visible"/>
                                      </p:to>
                                    </p:set>
                                    <p:animEffect transition="in" filter="fade">
                                      <p:cBhvr>
                                        <p:cTn id="72" dur="500"/>
                                        <p:tgtEl>
                                          <p:spTgt spid="3278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780"/>
                                        </p:tgtEl>
                                        <p:attrNameLst>
                                          <p:attrName>style.visibility</p:attrName>
                                        </p:attrNameLst>
                                      </p:cBhvr>
                                      <p:to>
                                        <p:strVal val="visible"/>
                                      </p:to>
                                    </p:set>
                                    <p:animEffect transition="in" filter="fade">
                                      <p:cBhvr>
                                        <p:cTn id="82" dur="500"/>
                                        <p:tgtEl>
                                          <p:spTgt spid="327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776"/>
                                        </p:tgtEl>
                                        <p:attrNameLst>
                                          <p:attrName>style.visibility</p:attrName>
                                        </p:attrNameLst>
                                      </p:cBhvr>
                                      <p:to>
                                        <p:strVal val="visible"/>
                                      </p:to>
                                    </p:set>
                                    <p:animEffect transition="in" filter="fade">
                                      <p:cBhvr>
                                        <p:cTn id="9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81</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Oracle Database XE – </a:t>
            </a:r>
            <a:r>
              <a:rPr lang="en-US" dirty="0" err="1" smtClean="0"/>
              <a:t>eXpress</a:t>
            </a:r>
            <a:r>
              <a:rPr lang="en-US" dirty="0" smtClean="0"/>
              <a:t> Edition</a:t>
            </a:r>
            <a:endParaRPr lang="nl-NL" dirty="0"/>
          </a:p>
        </p:txBody>
      </p:sp>
      <p:sp>
        <p:nvSpPr>
          <p:cNvPr id="3" name="Content Placeholder 2"/>
          <p:cNvSpPr>
            <a:spLocks noGrp="1"/>
          </p:cNvSpPr>
          <p:nvPr>
            <p:ph idx="1"/>
          </p:nvPr>
        </p:nvSpPr>
        <p:spPr>
          <a:xfrm>
            <a:off x="720003" y="936000"/>
            <a:ext cx="8026432" cy="3780000"/>
          </a:xfrm>
        </p:spPr>
        <p:txBody>
          <a:bodyPr/>
          <a:lstStyle/>
          <a:p>
            <a:endParaRPr lang="en-US" dirty="0" smtClean="0"/>
          </a:p>
          <a:p>
            <a:endParaRPr lang="en-US" dirty="0" smtClean="0"/>
          </a:p>
          <a:p>
            <a:endParaRPr lang="en-US" dirty="0"/>
          </a:p>
          <a:p>
            <a:endParaRPr lang="en-US" dirty="0" smtClean="0"/>
          </a:p>
          <a:p>
            <a:r>
              <a:rPr lang="en-US" dirty="0" smtClean="0"/>
              <a:t>Current version: XE 11gR2</a:t>
            </a:r>
          </a:p>
          <a:p>
            <a:r>
              <a:rPr lang="en-US" dirty="0" smtClean="0"/>
              <a:t>Coming in August 2018: XE 18c, with yearly releases (19c, 20c, …)</a:t>
            </a:r>
          </a:p>
          <a:p>
            <a:r>
              <a:rPr lang="en-US" dirty="0" smtClean="0"/>
              <a:t>All functionality of single instance Oracle Database Enterprise Edition plus Extra Options </a:t>
            </a:r>
          </a:p>
          <a:p>
            <a:pPr lvl="1"/>
            <a:r>
              <a:rPr lang="en-US" sz="1200" dirty="0" smtClean="0"/>
              <a:t>(including R, Machine Learning, Spatial, Compression, Multi Tenant, Partitioning)</a:t>
            </a:r>
          </a:p>
          <a:p>
            <a:r>
              <a:rPr lang="en-US" dirty="0"/>
              <a:t>Code and Data Compatible with other editions – including plug/unplug</a:t>
            </a:r>
          </a:p>
          <a:p>
            <a:r>
              <a:rPr lang="en-US" dirty="0" smtClean="0"/>
              <a:t>Resource Limitations for 18c:</a:t>
            </a:r>
          </a:p>
          <a:p>
            <a:pPr lvl="1"/>
            <a:r>
              <a:rPr lang="nl-NL" sz="1600" dirty="0" smtClean="0"/>
              <a:t>2 </a:t>
            </a:r>
            <a:r>
              <a:rPr lang="nl-NL" sz="1600" dirty="0" err="1"/>
              <a:t>CPUs</a:t>
            </a:r>
            <a:endParaRPr lang="nl-NL" sz="1600" dirty="0"/>
          </a:p>
          <a:p>
            <a:pPr lvl="1"/>
            <a:r>
              <a:rPr lang="nl-NL" sz="1600" dirty="0"/>
              <a:t>2 GB of memory</a:t>
            </a:r>
          </a:p>
          <a:p>
            <a:pPr lvl="1"/>
            <a:r>
              <a:rPr lang="nl-NL" sz="1600" dirty="0"/>
              <a:t>12 GB of disk </a:t>
            </a:r>
            <a:r>
              <a:rPr lang="nl-NL" sz="1600" dirty="0" err="1" smtClean="0"/>
              <a:t>space</a:t>
            </a:r>
            <a:r>
              <a:rPr lang="nl-NL" sz="1600" dirty="0" smtClean="0"/>
              <a:t> (</a:t>
            </a:r>
            <a:r>
              <a:rPr lang="nl-NL" sz="1600" dirty="0" err="1" smtClean="0"/>
              <a:t>using</a:t>
            </a:r>
            <a:r>
              <a:rPr lang="nl-NL" sz="1600" dirty="0" smtClean="0"/>
              <a:t> </a:t>
            </a:r>
            <a:r>
              <a:rPr lang="nl-NL" sz="1600" dirty="0" err="1" smtClean="0"/>
              <a:t>Compression</a:t>
            </a:r>
            <a:r>
              <a:rPr lang="nl-NL" sz="1600" dirty="0" smtClean="0"/>
              <a:t> </a:t>
            </a:r>
            <a:r>
              <a:rPr lang="nl-NL" sz="1600" dirty="0" err="1" smtClean="0"/>
              <a:t>effectively</a:t>
            </a:r>
            <a:r>
              <a:rPr lang="nl-NL" sz="1600" dirty="0" smtClean="0"/>
              <a:t> 40 GB of data)</a:t>
            </a:r>
          </a:p>
          <a:p>
            <a:pPr lvl="1"/>
            <a:r>
              <a:rPr lang="en-US" sz="1600" dirty="0" smtClean="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82</a:t>
            </a:fld>
            <a:endParaRPr lang="nl-NL"/>
          </a:p>
        </p:txBody>
      </p:sp>
      <p:pic>
        <p:nvPicPr>
          <p:cNvPr id="6" name="Picture 5"/>
          <p:cNvPicPr>
            <a:picLocks noChangeAspect="1"/>
          </p:cNvPicPr>
          <p:nvPr/>
        </p:nvPicPr>
        <p:blipFill>
          <a:blip r:embed="rId2"/>
          <a:stretch>
            <a:fillRect/>
          </a:stretch>
        </p:blipFill>
        <p:spPr>
          <a:xfrm>
            <a:off x="719999" y="993629"/>
            <a:ext cx="5822185" cy="998307"/>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30724" name="Picture 4" descr="Image result for database r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59755" y="171755"/>
            <a:ext cx="764245" cy="764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582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83</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IoT</a:t>
            </a:r>
            <a:r>
              <a:rPr lang="en-US" sz="1200" b="1" dirty="0" smtClean="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smtClean="0"/>
              <a:t>Sharding</a:t>
            </a:r>
            <a:endParaRPr lang="nl-NL" sz="1300" dirty="0" err="1" smtClean="0"/>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smtClean="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smtClean="0"/>
              <a:t>Machine Learning</a:t>
            </a:r>
            <a:endParaRPr lang="nl-NL" sz="1200" dirty="0" err="1" smtClean="0"/>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smtClean="0"/>
              <a:t>No</a:t>
            </a:r>
            <a:br>
              <a:rPr lang="en-US" sz="1200" dirty="0" smtClean="0"/>
            </a:br>
            <a:r>
              <a:rPr lang="en-US" sz="1200" dirty="0" smtClean="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smtClean="0"/>
              <a:t>Big Data SQL</a:t>
            </a:r>
            <a:endParaRPr lang="nl-NL" sz="1100" dirty="0" err="1" smtClean="0"/>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smtClean="0"/>
              <a:t>Multitenant </a:t>
            </a:r>
            <a:br>
              <a:rPr lang="en-US" sz="1300" dirty="0" smtClean="0"/>
            </a:br>
            <a:r>
              <a:rPr lang="en-US" sz="1300" dirty="0" smtClean="0"/>
              <a:t>(Pluggable Database) Architecture</a:t>
            </a:r>
            <a:endParaRPr lang="nl-NL" sz="1300" dirty="0" err="1" smtClean="0"/>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sp>
        <p:nvSpPr>
          <p:cNvPr id="23" name="Rectangle 22"/>
          <p:cNvSpPr/>
          <p:nvPr/>
        </p:nvSpPr>
        <p:spPr>
          <a:xfrm>
            <a:off x="-75570" y="0"/>
            <a:ext cx="9219570" cy="5003999"/>
          </a:xfrm>
          <a:prstGeom prst="rect">
            <a:avLst/>
          </a:prstGeom>
          <a:solidFill>
            <a:schemeClr val="bg1">
              <a:lumMod val="85000"/>
              <a:alpha val="64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8" name="Horizontal Scroll 7"/>
          <p:cNvSpPr/>
          <p:nvPr/>
        </p:nvSpPr>
        <p:spPr>
          <a:xfrm>
            <a:off x="4329820" y="2087321"/>
            <a:ext cx="1502772" cy="416247"/>
          </a:xfrm>
          <a:prstGeom prst="horizontalScroll">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smtClean="0"/>
              <a:t>Event Sourcing</a:t>
            </a:r>
            <a:endParaRPr lang="nl-NL" dirty="0"/>
          </a:p>
        </p:txBody>
      </p:sp>
    </p:spTree>
    <p:extLst>
      <p:ext uri="{BB962C8B-B14F-4D97-AF65-F5344CB8AC3E}">
        <p14:creationId xmlns:p14="http://schemas.microsoft.com/office/powerpoint/2010/main" val="4152599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1"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down)">
                                      <p:cBhvr>
                                        <p:cTn id="7" dur="580">
                                          <p:stCondLst>
                                            <p:cond delay="0"/>
                                          </p:stCondLst>
                                        </p:cTn>
                                        <p:tgtEl>
                                          <p:spTgt spid="8"/>
                                        </p:tgtEl>
                                      </p:cBhvr>
                                    </p:animEffect>
                                    <p:anim calcmode="lin" valueType="num">
                                      <p:cBhvr>
                                        <p:cTn id="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13" dur="26">
                                          <p:stCondLst>
                                            <p:cond delay="650"/>
                                          </p:stCondLst>
                                        </p:cTn>
                                        <p:tgtEl>
                                          <p:spTgt spid="8"/>
                                        </p:tgtEl>
                                      </p:cBhvr>
                                      <p:to x="100000" y="60000"/>
                                    </p:animScale>
                                    <p:animScale>
                                      <p:cBhvr>
                                        <p:cTn id="14" dur="166" decel="50000">
                                          <p:stCondLst>
                                            <p:cond delay="676"/>
                                          </p:stCondLst>
                                        </p:cTn>
                                        <p:tgtEl>
                                          <p:spTgt spid="8"/>
                                        </p:tgtEl>
                                      </p:cBhvr>
                                      <p:to x="100000" y="100000"/>
                                    </p:animScale>
                                    <p:animScale>
                                      <p:cBhvr>
                                        <p:cTn id="15" dur="26">
                                          <p:stCondLst>
                                            <p:cond delay="1312"/>
                                          </p:stCondLst>
                                        </p:cTn>
                                        <p:tgtEl>
                                          <p:spTgt spid="8"/>
                                        </p:tgtEl>
                                      </p:cBhvr>
                                      <p:to x="100000" y="80000"/>
                                    </p:animScale>
                                    <p:animScale>
                                      <p:cBhvr>
                                        <p:cTn id="16" dur="166" decel="50000">
                                          <p:stCondLst>
                                            <p:cond delay="1338"/>
                                          </p:stCondLst>
                                        </p:cTn>
                                        <p:tgtEl>
                                          <p:spTgt spid="8"/>
                                        </p:tgtEl>
                                      </p:cBhvr>
                                      <p:to x="100000" y="100000"/>
                                    </p:animScale>
                                    <p:animScale>
                                      <p:cBhvr>
                                        <p:cTn id="17" dur="26">
                                          <p:stCondLst>
                                            <p:cond delay="1642"/>
                                          </p:stCondLst>
                                        </p:cTn>
                                        <p:tgtEl>
                                          <p:spTgt spid="8"/>
                                        </p:tgtEl>
                                      </p:cBhvr>
                                      <p:to x="100000" y="90000"/>
                                    </p:animScale>
                                    <p:animScale>
                                      <p:cBhvr>
                                        <p:cTn id="18" dur="166" decel="50000">
                                          <p:stCondLst>
                                            <p:cond delay="1668"/>
                                          </p:stCondLst>
                                        </p:cTn>
                                        <p:tgtEl>
                                          <p:spTgt spid="8"/>
                                        </p:tgtEl>
                                      </p:cBhvr>
                                      <p:to x="100000" y="100000"/>
                                    </p:animScale>
                                    <p:animScale>
                                      <p:cBhvr>
                                        <p:cTn id="19" dur="26">
                                          <p:stCondLst>
                                            <p:cond delay="1808"/>
                                          </p:stCondLst>
                                        </p:cTn>
                                        <p:tgtEl>
                                          <p:spTgt spid="8"/>
                                        </p:tgtEl>
                                      </p:cBhvr>
                                      <p:to x="100000" y="95000"/>
                                    </p:animScale>
                                    <p:animScale>
                                      <p:cBhvr>
                                        <p:cTn id="20" dur="166" decel="50000">
                                          <p:stCondLst>
                                            <p:cond delay="1834"/>
                                          </p:stCondLst>
                                        </p:cTn>
                                        <p:tgtEl>
                                          <p:spTgt spid="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8" grpId="1"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84</a:t>
            </a:fld>
            <a:endParaRPr lang="nl-NL"/>
          </a:p>
        </p:txBody>
      </p:sp>
      <p:pic>
        <p:nvPicPr>
          <p:cNvPr id="3481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239" y="0"/>
            <a:ext cx="9247239" cy="517845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91509" y="180941"/>
            <a:ext cx="4750339" cy="923330"/>
          </a:xfrm>
          <a:prstGeom prst="rect">
            <a:avLst/>
          </a:prstGeom>
          <a:noFill/>
        </p:spPr>
        <p:txBody>
          <a:bodyPr wrap="none" lIns="91440" tIns="45720" rIns="91440" bIns="45720">
            <a:prstTxWarp prst="textInflate">
              <a:avLst/>
            </a:prstTxWarp>
            <a:spAutoFit/>
            <a:scene3d>
              <a:camera prst="perspectiveContrastingRightFacing"/>
              <a:lightRig rig="threePt" dir="t"/>
            </a:scene3d>
            <a:sp3d extrusionH="57150">
              <a:bevelT w="38100" h="38100"/>
            </a:sp3d>
          </a:bodyPr>
          <a:lstStyle/>
          <a:p>
            <a:pPr algn="ctr"/>
            <a:r>
              <a:rPr lang="en-US" sz="5400" b="1" cap="none" spc="0" dirty="0" smtClean="0">
                <a:ln w="13462">
                  <a:solidFill>
                    <a:schemeClr val="bg1"/>
                  </a:solidFill>
                  <a:prstDash val="solid"/>
                </a:ln>
                <a:solidFill>
                  <a:schemeClr val="tx1">
                    <a:lumMod val="85000"/>
                    <a:lumOff val="15000"/>
                  </a:schemeClr>
                </a:solidFill>
                <a:effectLst>
                  <a:glow rad="63500">
                    <a:schemeClr val="accent2">
                      <a:satMod val="175000"/>
                      <a:alpha val="40000"/>
                    </a:schemeClr>
                  </a:glow>
                  <a:outerShdw dist="38100" dir="2700000" algn="bl" rotWithShape="0">
                    <a:schemeClr val="accent5"/>
                  </a:outerShdw>
                  <a:reflection blurRad="6350" stA="55000" endA="50" endPos="85000" dir="5400000" sy="-100000" algn="bl" rotWithShape="0"/>
                </a:effectLst>
              </a:rPr>
              <a:t>Time Machine</a:t>
            </a:r>
            <a:endParaRPr lang="en-US" sz="5400" b="1" cap="none" spc="0" dirty="0">
              <a:ln w="13462">
                <a:solidFill>
                  <a:schemeClr val="bg1"/>
                </a:solidFill>
                <a:prstDash val="solid"/>
              </a:ln>
              <a:solidFill>
                <a:schemeClr val="tx1">
                  <a:lumMod val="85000"/>
                  <a:lumOff val="15000"/>
                </a:schemeClr>
              </a:solidFill>
              <a:effectLst>
                <a:glow rad="63500">
                  <a:schemeClr val="accent2">
                    <a:satMod val="175000"/>
                    <a:alpha val="40000"/>
                  </a:schemeClr>
                </a:glow>
                <a:outerShdw dist="38100" dir="2700000" algn="bl" rotWithShape="0">
                  <a:schemeClr val="accent5"/>
                </a:outerShdw>
                <a:reflection blurRad="6350" stA="55000" endA="50" endPos="85000" dir="5400000" sy="-100000" algn="bl" rotWithShape="0"/>
              </a:effectLst>
            </a:endParaRPr>
          </a:p>
        </p:txBody>
      </p:sp>
    </p:spTree>
    <p:extLst>
      <p:ext uri="{BB962C8B-B14F-4D97-AF65-F5344CB8AC3E}">
        <p14:creationId xmlns:p14="http://schemas.microsoft.com/office/powerpoint/2010/main" val="2871135828"/>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Sourcing from Database Transaction Log</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a:xfrm>
            <a:off x="2132552" y="3705222"/>
            <a:ext cx="144000" cy="108000"/>
          </a:xfrm>
        </p:spPr>
        <p:txBody>
          <a:bodyPr/>
          <a:lstStyle/>
          <a:p>
            <a:fld id="{14F1411D-0280-154F-AEAC-4C20B7AA46B2}" type="slidenum">
              <a:rPr lang="nl-NL" smtClean="0"/>
              <a:t>85</a:t>
            </a:fld>
            <a:endParaRPr lang="nl-NL"/>
          </a:p>
        </p:txBody>
      </p:sp>
      <p:sp>
        <p:nvSpPr>
          <p:cNvPr id="6" name="Cloud 5"/>
          <p:cNvSpPr/>
          <p:nvPr/>
        </p:nvSpPr>
        <p:spPr>
          <a:xfrm>
            <a:off x="307837" y="1252692"/>
            <a:ext cx="3003969" cy="2907691"/>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7" name="Group 6"/>
          <p:cNvGrpSpPr/>
          <p:nvPr/>
        </p:nvGrpSpPr>
        <p:grpSpPr>
          <a:xfrm>
            <a:off x="626269" y="1805758"/>
            <a:ext cx="2302079" cy="1823684"/>
            <a:chOff x="1125047" y="1169677"/>
            <a:chExt cx="2679222" cy="1454693"/>
          </a:xfrm>
        </p:grpSpPr>
        <p:sp>
          <p:nvSpPr>
            <p:cNvPr id="8" name="Rounded Rectangle 7"/>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9" name="TextBox 8"/>
            <p:cNvSpPr txBox="1"/>
            <p:nvPr/>
          </p:nvSpPr>
          <p:spPr>
            <a:xfrm>
              <a:off x="1180580" y="1169677"/>
              <a:ext cx="1210662" cy="530966"/>
            </a:xfrm>
            <a:prstGeom prst="rect">
              <a:avLst/>
            </a:prstGeom>
            <a:noFill/>
          </p:spPr>
          <p:txBody>
            <a:bodyPr wrap="none" rtlCol="0">
              <a:spAutoFit/>
            </a:bodyPr>
            <a:lstStyle/>
            <a:p>
              <a:r>
                <a:rPr lang="en-US" dirty="0" err="1" smtClean="0"/>
                <a:t>DBaaS</a:t>
              </a:r>
              <a:endParaRPr lang="nl-NL" dirty="0" err="1" smtClean="0"/>
            </a:p>
          </p:txBody>
        </p:sp>
      </p:grpSp>
      <p:pic>
        <p:nvPicPr>
          <p:cNvPr id="10" name="Picture 9"/>
          <p:cNvPicPr>
            <a:picLocks noChangeAspect="1"/>
          </p:cNvPicPr>
          <p:nvPr/>
        </p:nvPicPr>
        <p:blipFill>
          <a:blip r:embed="rId3">
            <a:clrChange>
              <a:clrFrom>
                <a:srgbClr val="FFFFFF"/>
              </a:clrFrom>
              <a:clrTo>
                <a:srgbClr val="FFFFFF">
                  <a:alpha val="0"/>
                </a:srgbClr>
              </a:clrTo>
            </a:clrChange>
          </a:blip>
          <a:stretch>
            <a:fillRect/>
          </a:stretch>
        </p:blipFill>
        <p:spPr>
          <a:xfrm>
            <a:off x="2433749" y="1878084"/>
            <a:ext cx="434378" cy="381033"/>
          </a:xfrm>
          <a:prstGeom prst="rect">
            <a:avLst/>
          </a:prstGeom>
        </p:spPr>
      </p:pic>
      <p:sp>
        <p:nvSpPr>
          <p:cNvPr id="11" name="Can 10"/>
          <p:cNvSpPr/>
          <p:nvPr/>
        </p:nvSpPr>
        <p:spPr>
          <a:xfrm>
            <a:off x="1111078" y="2430504"/>
            <a:ext cx="1632915" cy="1029331"/>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2" name="Picture 11"/>
          <p:cNvPicPr>
            <a:picLocks noChangeAspect="1"/>
          </p:cNvPicPr>
          <p:nvPr/>
        </p:nvPicPr>
        <p:blipFill>
          <a:blip r:embed="rId4">
            <a:clrChange>
              <a:clrFrom>
                <a:srgbClr val="FFFFFF"/>
              </a:clrFrom>
              <a:clrTo>
                <a:srgbClr val="FFFFFF">
                  <a:alpha val="0"/>
                </a:srgbClr>
              </a:clrTo>
            </a:clrChange>
          </a:blip>
          <a:stretch>
            <a:fillRect/>
          </a:stretch>
        </p:blipFill>
        <p:spPr>
          <a:xfrm>
            <a:off x="687153" y="2123259"/>
            <a:ext cx="1049424" cy="159134"/>
          </a:xfrm>
          <a:prstGeom prst="rect">
            <a:avLst/>
          </a:prstGeom>
        </p:spPr>
      </p:pic>
      <p:sp>
        <p:nvSpPr>
          <p:cNvPr id="14" name="Right Arrow 13"/>
          <p:cNvSpPr/>
          <p:nvPr/>
        </p:nvSpPr>
        <p:spPr>
          <a:xfrm>
            <a:off x="2574386" y="2784440"/>
            <a:ext cx="1356852" cy="5736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http</a:t>
            </a:r>
            <a:endParaRPr lang="nl-NL" dirty="0"/>
          </a:p>
        </p:txBody>
      </p:sp>
      <p:sp>
        <p:nvSpPr>
          <p:cNvPr id="17" name="Cloud 16"/>
          <p:cNvSpPr/>
          <p:nvPr/>
        </p:nvSpPr>
        <p:spPr>
          <a:xfrm>
            <a:off x="3954863" y="2819482"/>
            <a:ext cx="1349873" cy="611306"/>
          </a:xfrm>
          <a:prstGeom prst="cloud">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9" name="Rounded Rectangle 18">
            <a:hlinkClick r:id="rId5"/>
          </p:cNvPr>
          <p:cNvSpPr/>
          <p:nvPr/>
        </p:nvSpPr>
        <p:spPr>
          <a:xfrm>
            <a:off x="5422410" y="1708538"/>
            <a:ext cx="1621909" cy="55927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1" name="Picture 33"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60322" y="1701218"/>
            <a:ext cx="1346083" cy="628344"/>
          </a:xfrm>
          <a:prstGeom prst="rect">
            <a:avLst/>
          </a:prstGeom>
          <a:noFill/>
          <a:extLst>
            <a:ext uri="{909E8E84-426E-40DD-AFC4-6F175D3DCCD1}">
              <a14:hiddenFill xmlns:a14="http://schemas.microsoft.com/office/drawing/2010/main">
                <a:solidFill>
                  <a:srgbClr val="FFFFFF"/>
                </a:solidFill>
              </a14:hiddenFill>
            </a:ext>
          </a:extLst>
        </p:spPr>
      </p:pic>
      <p:sp>
        <p:nvSpPr>
          <p:cNvPr id="25" name="Rounded Rectangle 24"/>
          <p:cNvSpPr/>
          <p:nvPr/>
        </p:nvSpPr>
        <p:spPr>
          <a:xfrm>
            <a:off x="6906405" y="2652153"/>
            <a:ext cx="1860307" cy="705908"/>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6" name="Picture 2" descr="Image result for logo kafka"/>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051218" y="3059664"/>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7096625" y="2883057"/>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t>Products</a:t>
            </a:r>
            <a:endParaRPr lang="en-US" sz="1050" dirty="0" smtClean="0"/>
          </a:p>
          <a:p>
            <a:pPr algn="ctr"/>
            <a:r>
              <a:rPr lang="en-US" sz="1050" dirty="0" smtClean="0"/>
              <a:t>Topic</a:t>
            </a:r>
            <a:endParaRPr lang="nl-NL" sz="1050" dirty="0"/>
          </a:p>
        </p:txBody>
      </p:sp>
      <p:sp>
        <p:nvSpPr>
          <p:cNvPr id="30" name="Lightning Bolt 29"/>
          <p:cNvSpPr/>
          <p:nvPr/>
        </p:nvSpPr>
        <p:spPr>
          <a:xfrm>
            <a:off x="6851874" y="2773153"/>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1" name="Lightning Bolt 30"/>
          <p:cNvSpPr/>
          <p:nvPr/>
        </p:nvSpPr>
        <p:spPr>
          <a:xfrm>
            <a:off x="7012461" y="1933050"/>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2" name="Right Arrow 31"/>
          <p:cNvSpPr/>
          <p:nvPr/>
        </p:nvSpPr>
        <p:spPr>
          <a:xfrm>
            <a:off x="6881867" y="2015390"/>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33" name="Horizontal Scroll 32"/>
          <p:cNvSpPr/>
          <p:nvPr/>
        </p:nvSpPr>
        <p:spPr>
          <a:xfrm rot="18841802">
            <a:off x="6872209" y="909023"/>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Product Modified Event</a:t>
            </a:r>
            <a:endParaRPr lang="nl-NL" dirty="0"/>
          </a:p>
        </p:txBody>
      </p:sp>
      <p:sp>
        <p:nvSpPr>
          <p:cNvPr id="34" name="Horizontal Scroll 33"/>
          <p:cNvSpPr/>
          <p:nvPr/>
        </p:nvSpPr>
        <p:spPr>
          <a:xfrm rot="19993440">
            <a:off x="6914061" y="2677882"/>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35" name="AutoShape 2" descr="Image result for logo ngro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36" name="Picture 35"/>
          <p:cNvPicPr>
            <a:picLocks noChangeAspect="1"/>
          </p:cNvPicPr>
          <p:nvPr/>
        </p:nvPicPr>
        <p:blipFill>
          <a:blip r:embed="rId8">
            <a:extLst>
              <a:ext uri="{BEBA8EAE-BF5A-486C-A8C5-ECC9F3942E4B}">
                <a14:imgProps xmlns:a14="http://schemas.microsoft.com/office/drawing/2010/main">
                  <a14:imgLayer r:embed="rId9">
                    <a14:imgEffect>
                      <a14:saturation sat="0"/>
                    </a14:imgEffect>
                  </a14:imgLayer>
                </a14:imgProps>
              </a:ext>
            </a:extLst>
          </a:blip>
          <a:stretch>
            <a:fillRect/>
          </a:stretch>
        </p:blipFill>
        <p:spPr>
          <a:xfrm>
            <a:off x="4191233" y="2936654"/>
            <a:ext cx="884818" cy="335028"/>
          </a:xfrm>
          <a:prstGeom prst="rect">
            <a:avLst/>
          </a:prstGeom>
        </p:spPr>
      </p:pic>
      <p:sp>
        <p:nvSpPr>
          <p:cNvPr id="37" name="Rectangle 36"/>
          <p:cNvSpPr/>
          <p:nvPr/>
        </p:nvSpPr>
        <p:spPr>
          <a:xfrm>
            <a:off x="1272004" y="2819482"/>
            <a:ext cx="536903" cy="53857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smtClean="0"/>
              <a:t>Pro</a:t>
            </a:r>
            <a:br>
              <a:rPr lang="en-US" sz="1100" dirty="0" smtClean="0"/>
            </a:br>
            <a:r>
              <a:rPr lang="en-US" sz="1100" dirty="0" smtClean="0"/>
              <a:t>ducts</a:t>
            </a:r>
            <a:endParaRPr lang="nl-NL" sz="1100" dirty="0"/>
          </a:p>
        </p:txBody>
      </p:sp>
      <p:sp>
        <p:nvSpPr>
          <p:cNvPr id="38" name="Right Arrow 37"/>
          <p:cNvSpPr/>
          <p:nvPr/>
        </p:nvSpPr>
        <p:spPr>
          <a:xfrm>
            <a:off x="701036" y="2936654"/>
            <a:ext cx="570968" cy="269084"/>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50" dirty="0" smtClean="0"/>
              <a:t>DML</a:t>
            </a:r>
            <a:endParaRPr lang="nl-NL" sz="1050" dirty="0"/>
          </a:p>
        </p:txBody>
      </p:sp>
      <p:sp>
        <p:nvSpPr>
          <p:cNvPr id="39" name="Rectangle 38"/>
          <p:cNvSpPr/>
          <p:nvPr/>
        </p:nvSpPr>
        <p:spPr>
          <a:xfrm>
            <a:off x="1880775" y="2719809"/>
            <a:ext cx="583354" cy="261102"/>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00" dirty="0" smtClean="0"/>
              <a:t>History</a:t>
            </a:r>
            <a:endParaRPr lang="nl-NL" sz="1000" dirty="0"/>
          </a:p>
        </p:txBody>
      </p:sp>
      <p:sp>
        <p:nvSpPr>
          <p:cNvPr id="40" name="Explosion 2 39"/>
          <p:cNvSpPr/>
          <p:nvPr/>
        </p:nvSpPr>
        <p:spPr>
          <a:xfrm rot="1877305">
            <a:off x="1894710" y="2963184"/>
            <a:ext cx="619574" cy="66093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41" name="TextBox 40"/>
          <p:cNvSpPr txBox="1"/>
          <p:nvPr/>
        </p:nvSpPr>
        <p:spPr>
          <a:xfrm>
            <a:off x="1926249" y="3126683"/>
            <a:ext cx="570669" cy="323165"/>
          </a:xfrm>
          <a:prstGeom prst="rect">
            <a:avLst/>
          </a:prstGeom>
          <a:noFill/>
        </p:spPr>
        <p:txBody>
          <a:bodyPr wrap="none" lIns="0" tIns="0" rIns="0" bIns="0" rtlCol="0">
            <a:spAutoFit/>
          </a:bodyPr>
          <a:lstStyle/>
          <a:p>
            <a:pPr algn="ctr"/>
            <a:r>
              <a:rPr lang="en-US" sz="1050" dirty="0">
                <a:solidFill>
                  <a:schemeClr val="bg1"/>
                </a:solidFill>
              </a:rPr>
              <a:t>g</a:t>
            </a:r>
            <a:r>
              <a:rPr lang="en-US" sz="1050" dirty="0" smtClean="0">
                <a:solidFill>
                  <a:schemeClr val="bg1"/>
                </a:solidFill>
              </a:rPr>
              <a:t>enerate </a:t>
            </a:r>
          </a:p>
          <a:p>
            <a:pPr algn="ctr"/>
            <a:r>
              <a:rPr lang="en-US" sz="1050" dirty="0" smtClean="0">
                <a:solidFill>
                  <a:schemeClr val="bg1"/>
                </a:solidFill>
              </a:rPr>
              <a:t>events</a:t>
            </a:r>
            <a:endParaRPr lang="nl-NL" sz="1050" dirty="0" err="1" smtClean="0">
              <a:solidFill>
                <a:schemeClr val="bg1"/>
              </a:solidFill>
            </a:endParaRPr>
          </a:p>
        </p:txBody>
      </p:sp>
      <p:cxnSp>
        <p:nvCxnSpPr>
          <p:cNvPr id="43" name="Straight Arrow Connector 42"/>
          <p:cNvCxnSpPr/>
          <p:nvPr/>
        </p:nvCxnSpPr>
        <p:spPr>
          <a:xfrm flipV="1">
            <a:off x="5250426" y="2282393"/>
            <a:ext cx="309896" cy="6542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Freeform 43"/>
          <p:cNvSpPr/>
          <p:nvPr/>
        </p:nvSpPr>
        <p:spPr>
          <a:xfrm>
            <a:off x="6422847" y="2138516"/>
            <a:ext cx="1434205" cy="914400"/>
          </a:xfrm>
          <a:custGeom>
            <a:avLst/>
            <a:gdLst>
              <a:gd name="connsiteX0" fmla="*/ 840734 w 1434205"/>
              <a:gd name="connsiteY0" fmla="*/ 0 h 914400"/>
              <a:gd name="connsiteX1" fmla="*/ 1430669 w 1434205"/>
              <a:gd name="connsiteY1" fmla="*/ 265471 h 914400"/>
              <a:gd name="connsiteX2" fmla="*/ 597385 w 1434205"/>
              <a:gd name="connsiteY2" fmla="*/ 405581 h 914400"/>
              <a:gd name="connsiteX3" fmla="*/ 76 w 1434205"/>
              <a:gd name="connsiteY3" fmla="*/ 619432 h 914400"/>
              <a:gd name="connsiteX4" fmla="*/ 634256 w 1434205"/>
              <a:gd name="connsiteY4" fmla="*/ 914400 h 914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4205" h="914400">
                <a:moveTo>
                  <a:pt x="840734" y="0"/>
                </a:moveTo>
                <a:cubicBezTo>
                  <a:pt x="1155980" y="98937"/>
                  <a:pt x="1471227" y="197874"/>
                  <a:pt x="1430669" y="265471"/>
                </a:cubicBezTo>
                <a:cubicBezTo>
                  <a:pt x="1390111" y="333068"/>
                  <a:pt x="835817" y="346588"/>
                  <a:pt x="597385" y="405581"/>
                </a:cubicBezTo>
                <a:cubicBezTo>
                  <a:pt x="358953" y="464574"/>
                  <a:pt x="-6069" y="534629"/>
                  <a:pt x="76" y="619432"/>
                </a:cubicBezTo>
                <a:cubicBezTo>
                  <a:pt x="6221" y="704235"/>
                  <a:pt x="320238" y="809317"/>
                  <a:pt x="634256" y="914400"/>
                </a:cubicBezTo>
              </a:path>
            </a:pathLst>
          </a:custGeom>
          <a:ln>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l-NL"/>
          </a:p>
        </p:txBody>
      </p:sp>
      <p:cxnSp>
        <p:nvCxnSpPr>
          <p:cNvPr id="46" name="Straight Arrow Connector 45"/>
          <p:cNvCxnSpPr/>
          <p:nvPr/>
        </p:nvCxnSpPr>
        <p:spPr>
          <a:xfrm flipH="1">
            <a:off x="7160342" y="3317779"/>
            <a:ext cx="324464" cy="6851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flipH="1">
            <a:off x="7536426" y="3292043"/>
            <a:ext cx="14748"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7638996" y="3292043"/>
            <a:ext cx="218056" cy="7108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3" name="Picture 52"/>
          <p:cNvPicPr>
            <a:picLocks noChangeAspect="1"/>
          </p:cNvPicPr>
          <p:nvPr/>
        </p:nvPicPr>
        <p:blipFill>
          <a:blip r:embed="rId10"/>
          <a:stretch>
            <a:fillRect/>
          </a:stretch>
        </p:blipFill>
        <p:spPr>
          <a:xfrm>
            <a:off x="7694681" y="4014607"/>
            <a:ext cx="1352731" cy="689127"/>
          </a:xfrm>
          <a:prstGeom prst="rect">
            <a:avLst/>
          </a:prstGeom>
        </p:spPr>
      </p:pic>
    </p:spTree>
    <p:extLst>
      <p:ext uri="{BB962C8B-B14F-4D97-AF65-F5344CB8AC3E}">
        <p14:creationId xmlns:p14="http://schemas.microsoft.com/office/powerpoint/2010/main" val="632962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4"/>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0"/>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animBg="1"/>
      <p:bldP spid="19" grpId="0" animBg="1"/>
      <p:bldP spid="25" grpId="0" animBg="1"/>
      <p:bldP spid="27" grpId="0" animBg="1"/>
      <p:bldP spid="30" grpId="0" animBg="1"/>
      <p:bldP spid="31" grpId="0" animBg="1"/>
      <p:bldP spid="32" grpId="0" animBg="1"/>
      <p:bldP spid="33" grpId="0" animBg="1"/>
      <p:bldP spid="34" grpId="0" animBg="1"/>
      <p:bldP spid="38" grpId="0" animBg="1"/>
      <p:bldP spid="39" grpId="0" animBg="1"/>
      <p:bldP spid="40" grpId="0" animBg="1"/>
      <p:bldP spid="41" grpId="0"/>
      <p:bldP spid="4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Final Demo</a:t>
            </a:r>
            <a:endParaRPr lang="nl-NL" dirty="0"/>
          </a:p>
        </p:txBody>
      </p:sp>
      <p:sp>
        <p:nvSpPr>
          <p:cNvPr id="3" name="Content Placeholder 2"/>
          <p:cNvSpPr>
            <a:spLocks noGrp="1"/>
          </p:cNvSpPr>
          <p:nvPr>
            <p:ph idx="1"/>
          </p:nvPr>
        </p:nvSpPr>
        <p:spPr/>
        <p:txBody>
          <a:bodyPr/>
          <a:lstStyle/>
          <a:p>
            <a:r>
              <a:rPr lang="en-US" dirty="0" err="1" smtClean="0"/>
              <a:t>Microservice</a:t>
            </a:r>
            <a:r>
              <a:rPr lang="en-US" dirty="0" smtClean="0"/>
              <a:t> </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86</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smtClean="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87</a:t>
            </a:fld>
            <a:endParaRPr lang="nl-NL"/>
          </a:p>
        </p:txBody>
      </p:sp>
      <p:pic>
        <p:nvPicPr>
          <p:cNvPr id="6" name="Picture 2" descr="Image result for small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15917"/>
            <a:ext cx="9229089" cy="421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4231558"/>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Microservices</a:t>
            </a:r>
            <a:endParaRPr lang="nl-NL" dirty="0"/>
          </a:p>
        </p:txBody>
      </p:sp>
      <p:sp>
        <p:nvSpPr>
          <p:cNvPr id="3" name="Content Placeholder 2"/>
          <p:cNvSpPr>
            <a:spLocks noGrp="1"/>
          </p:cNvSpPr>
          <p:nvPr>
            <p:ph idx="1"/>
          </p:nvPr>
        </p:nvSpPr>
        <p:spPr/>
        <p:txBody>
          <a:bodyPr/>
          <a:lstStyle/>
          <a:p>
            <a:r>
              <a:rPr lang="en-US" dirty="0" smtClean="0"/>
              <a:t>Agile | Flexible | Scalable | (Re)Deployable</a:t>
            </a:r>
            <a:br>
              <a:rPr lang="en-US" dirty="0" smtClean="0"/>
            </a:br>
            <a:endParaRPr lang="en-US" dirty="0" smtClean="0"/>
          </a:p>
          <a:p>
            <a:r>
              <a:rPr lang="en-US" dirty="0" smtClean="0"/>
              <a:t>Independent | Decoupled | Isolated</a:t>
            </a:r>
            <a:br>
              <a:rPr lang="en-US" dirty="0" smtClean="0"/>
            </a:br>
            <a:endParaRPr lang="en-US" dirty="0" smtClean="0"/>
          </a:p>
          <a:p>
            <a:r>
              <a:rPr lang="en-US" dirty="0" smtClean="0"/>
              <a:t>Communicate asynchronously, via events</a:t>
            </a:r>
            <a:br>
              <a:rPr lang="en-US" dirty="0" smtClean="0"/>
            </a:br>
            <a:endParaRPr lang="en-US" dirty="0" smtClean="0"/>
          </a:p>
          <a:p>
            <a:r>
              <a:rPr lang="en-US" dirty="0" smtClean="0"/>
              <a:t>Have their own </a:t>
            </a:r>
            <a:r>
              <a:rPr lang="en-US" i="1" dirty="0" smtClean="0"/>
              <a:t>private</a:t>
            </a:r>
            <a:r>
              <a:rPr lang="en-US" dirty="0" smtClean="0"/>
              <a:t> bounded context </a:t>
            </a:r>
            <a:br>
              <a:rPr lang="en-US" dirty="0" smtClean="0"/>
            </a:br>
            <a:r>
              <a:rPr lang="en-US" dirty="0" smtClean="0"/>
              <a:t>– the data they require to function</a:t>
            </a:r>
          </a:p>
          <a:p>
            <a:pPr lvl="1"/>
            <a:r>
              <a:rPr lang="en-US" dirty="0" smtClean="0"/>
              <a:t>Their </a:t>
            </a:r>
            <a:r>
              <a:rPr lang="en-US" b="1" dirty="0" smtClean="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88</a:t>
            </a:fld>
            <a:endParaRPr lang="nl-NL"/>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a:t>
            </a:r>
            <a:r>
              <a:rPr lang="fr-FR" dirty="0"/>
              <a:t>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My hometown of Zoetermeer</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9</a:t>
            </a:fld>
            <a:endParaRPr lang="nl-NL"/>
          </a:p>
        </p:txBody>
      </p:sp>
      <p:pic>
        <p:nvPicPr>
          <p:cNvPr id="44034" name="Picture 2" descr="Image result for zoetermeer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67" y="835100"/>
            <a:ext cx="3643444" cy="2425927"/>
          </a:xfrm>
          <a:prstGeom prst="rect">
            <a:avLst/>
          </a:prstGeom>
          <a:noFill/>
          <a:extLst>
            <a:ext uri="{909E8E84-426E-40DD-AFC4-6F175D3DCCD1}">
              <a14:hiddenFill xmlns:a14="http://schemas.microsoft.com/office/drawing/2010/main">
                <a:solidFill>
                  <a:srgbClr val="FFFFFF"/>
                </a:solidFill>
              </a14:hiddenFill>
            </a:ext>
          </a:extLst>
        </p:spPr>
      </p:pic>
      <p:pic>
        <p:nvPicPr>
          <p:cNvPr id="44036" name="Picture 4" descr="Image result for zoetermeer blauw gee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3547" y="2707586"/>
            <a:ext cx="2680117" cy="2008414"/>
          </a:xfrm>
          <a:prstGeom prst="rect">
            <a:avLst/>
          </a:prstGeom>
          <a:noFill/>
          <a:extLst>
            <a:ext uri="{909E8E84-426E-40DD-AFC4-6F175D3DCCD1}">
              <a14:hiddenFill xmlns:a14="http://schemas.microsoft.com/office/drawing/2010/main">
                <a:solidFill>
                  <a:srgbClr val="FFFFFF"/>
                </a:solidFill>
              </a14:hiddenFill>
            </a:ext>
          </a:extLst>
        </p:spPr>
      </p:pic>
      <p:pic>
        <p:nvPicPr>
          <p:cNvPr id="44038" name="Picture 6" descr="Image result for fc zoetermeer blauw gee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8310" y="1286656"/>
            <a:ext cx="2453603" cy="1635735"/>
          </a:xfrm>
          <a:prstGeom prst="rect">
            <a:avLst/>
          </a:prstGeom>
          <a:noFill/>
          <a:extLst>
            <a:ext uri="{909E8E84-426E-40DD-AFC4-6F175D3DCCD1}">
              <a14:hiddenFill xmlns:a14="http://schemas.microsoft.com/office/drawing/2010/main">
                <a:solidFill>
                  <a:srgbClr val="FFFFFF"/>
                </a:solidFill>
              </a14:hiddenFill>
            </a:ext>
          </a:extLst>
        </p:spPr>
      </p:pic>
      <p:pic>
        <p:nvPicPr>
          <p:cNvPr id="44040" name="Picture 8" descr="Image result for oekraine vla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5870" y="1622316"/>
            <a:ext cx="2321612" cy="1547741"/>
          </a:xfrm>
          <a:prstGeom prst="rect">
            <a:avLst/>
          </a:prstGeom>
          <a:noFill/>
          <a:extLst>
            <a:ext uri="{909E8E84-426E-40DD-AFC4-6F175D3DCCD1}">
              <a14:hiddenFill xmlns:a14="http://schemas.microsoft.com/office/drawing/2010/main">
                <a:solidFill>
                  <a:srgbClr val="FFFFFF"/>
                </a:solidFill>
              </a14:hiddenFill>
            </a:ext>
          </a:extLst>
        </p:spPr>
      </p:pic>
      <p:pic>
        <p:nvPicPr>
          <p:cNvPr id="44042" name="Picture 10" descr="Image result for oekraine voetbal tea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92110" y="2990316"/>
            <a:ext cx="2601143" cy="14631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2919886"/>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a:t>
            </a:r>
            <a:r>
              <a:rPr lang="fr-FR" dirty="0"/>
              <a:t>in </a:t>
            </a:r>
            <a:r>
              <a:rPr lang="fr-FR" dirty="0" err="1"/>
              <a:t>microservices</a:t>
            </a:r>
            <a:endParaRPr lang="fr-FR" dirty="0"/>
          </a:p>
        </p:txBody>
      </p:sp>
      <p:sp>
        <p:nvSpPr>
          <p:cNvPr id="3" name="Content Placeholder 2"/>
          <p:cNvSpPr>
            <a:spLocks noGrp="1"/>
          </p:cNvSpPr>
          <p:nvPr>
            <p:ph idx="1"/>
          </p:nvPr>
        </p:nvSpPr>
        <p:spPr/>
        <p:txBody>
          <a:bodyPr/>
          <a:lstStyle/>
          <a:p>
            <a:r>
              <a:rPr lang="fr-FR" dirty="0" smtClean="0"/>
              <a:t>A </a:t>
            </a:r>
            <a:r>
              <a:rPr lang="fr-FR" dirty="0" err="1"/>
              <a:t>m</a:t>
            </a:r>
            <a:r>
              <a:rPr lang="fr-FR" dirty="0" err="1" smtClean="0"/>
              <a:t>icoservice</a:t>
            </a:r>
            <a:r>
              <a:rPr lang="fr-FR" dirty="0" smtClean="0"/>
              <a:t> </a:t>
            </a:r>
            <a:r>
              <a:rPr lang="fr-FR" dirty="0" err="1" smtClean="0"/>
              <a:t>needs</a:t>
            </a:r>
            <a:r>
              <a:rPr lang="fr-FR" dirty="0" smtClean="0"/>
              <a:t> to </a:t>
            </a:r>
            <a:r>
              <a:rPr lang="fr-FR" dirty="0" err="1" smtClean="0"/>
              <a:t>be</a:t>
            </a:r>
            <a:r>
              <a:rPr lang="fr-FR" dirty="0" smtClean="0"/>
              <a:t> able to </a:t>
            </a:r>
            <a:r>
              <a:rPr lang="fr-FR" dirty="0" err="1" smtClean="0"/>
              <a:t>run</a:t>
            </a:r>
            <a:r>
              <a:rPr lang="fr-FR" dirty="0" smtClean="0"/>
              <a:t> </a:t>
            </a:r>
            <a:r>
              <a:rPr lang="fr-FR" dirty="0" err="1" smtClean="0"/>
              <a:t>independently</a:t>
            </a:r>
            <a:endParaRPr lang="fr-FR" dirty="0" smtClean="0"/>
          </a:p>
          <a:p>
            <a:r>
              <a:rPr lang="fr-FR" dirty="0" smtClean="0"/>
              <a:t>It </a:t>
            </a:r>
            <a:r>
              <a:rPr lang="fr-FR" dirty="0" err="1" smtClean="0"/>
              <a:t>needs</a:t>
            </a:r>
            <a:r>
              <a:rPr lang="fr-FR" dirty="0" smtClean="0"/>
              <a:t> to </a:t>
            </a:r>
            <a:r>
              <a:rPr lang="fr-FR" dirty="0" err="1" smtClean="0"/>
              <a:t>contain</a:t>
            </a:r>
            <a:r>
              <a:rPr lang="fr-FR" dirty="0" smtClean="0"/>
              <a:t> &amp; </a:t>
            </a:r>
            <a:r>
              <a:rPr lang="fr-FR" dirty="0" err="1" smtClean="0"/>
              <a:t>own</a:t>
            </a:r>
            <a:r>
              <a:rPr lang="fr-FR" dirty="0" smtClean="0"/>
              <a:t> all data </a:t>
            </a:r>
            <a:r>
              <a:rPr lang="fr-FR" dirty="0" err="1" smtClean="0"/>
              <a:t>required</a:t>
            </a:r>
            <a:r>
              <a:rPr lang="fr-FR" dirty="0" smtClean="0"/>
              <a:t> to </a:t>
            </a:r>
            <a:r>
              <a:rPr lang="fr-FR" dirty="0" err="1" smtClean="0"/>
              <a:t>run</a:t>
            </a:r>
            <a:endParaRPr lang="fr-FR" dirty="0" smtClean="0"/>
          </a:p>
          <a:p>
            <a:pPr lvl="1"/>
            <a:r>
              <a:rPr lang="fr-FR" dirty="0" smtClean="0"/>
              <a:t>It </a:t>
            </a:r>
            <a:r>
              <a:rPr lang="fr-FR" dirty="0" err="1" smtClean="0"/>
              <a:t>cannot</a:t>
            </a:r>
            <a:r>
              <a:rPr lang="fr-FR" dirty="0" smtClean="0"/>
              <a:t> </a:t>
            </a:r>
            <a:r>
              <a:rPr lang="fr-FR" dirty="0" err="1" smtClean="0"/>
              <a:t>depend</a:t>
            </a:r>
            <a:r>
              <a:rPr lang="fr-FR" dirty="0" smtClean="0"/>
              <a:t> on </a:t>
            </a:r>
            <a:r>
              <a:rPr lang="fr-FR" dirty="0" err="1" smtClean="0"/>
              <a:t>other</a:t>
            </a:r>
            <a:r>
              <a:rPr lang="fr-FR" dirty="0" smtClean="0"/>
              <a:t> </a:t>
            </a:r>
            <a:r>
              <a:rPr lang="fr-FR" dirty="0" err="1" smtClean="0"/>
              <a:t>microservices</a:t>
            </a:r>
            <a:endParaRPr lang="fr-FR" dirty="0" smtClean="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smtClean="0"/>
              <a:t>Order </a:t>
            </a:r>
            <a:r>
              <a:rPr lang="en-US" sz="1600" i="1" dirty="0" err="1" smtClean="0"/>
              <a:t>Microservice</a:t>
            </a:r>
            <a:endParaRPr lang="nl-NL" sz="1600" i="1" dirty="0" err="1" smtClean="0"/>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smtClean="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91</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smtClean="0"/>
              <a:t>Customer </a:t>
            </a:r>
            <a:r>
              <a:rPr lang="en-US" sz="1600" i="1" dirty="0" err="1" smtClean="0"/>
              <a:t>Microservice</a:t>
            </a:r>
            <a:endParaRPr lang="nl-NL" sz="1600" i="1" dirty="0" err="1" smtClean="0"/>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smtClean="0"/>
              <a:t>Customers</a:t>
            </a:r>
            <a:endParaRPr lang="en-US" sz="1050" dirty="0" smtClean="0"/>
          </a:p>
          <a:p>
            <a:pPr algn="ctr"/>
            <a:r>
              <a:rPr lang="en-US" sz="1050" dirty="0" smtClean="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smtClean="0"/>
              <a:t>Event Hub</a:t>
            </a:r>
            <a:endParaRPr lang="nl-NL" dirty="0" err="1" smtClean="0"/>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smtClean="0"/>
                <a:t>Application </a:t>
              </a:r>
              <a:br>
                <a:rPr lang="en-US" dirty="0" smtClean="0"/>
              </a:br>
              <a:r>
                <a:rPr lang="en-US" dirty="0" smtClean="0"/>
                <a:t>Container</a:t>
              </a:r>
              <a:endParaRPr lang="nl-NL" dirty="0" err="1" smtClean="0"/>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smtClean="0"/>
                <a:t>DBaaS</a:t>
              </a:r>
              <a:endParaRPr lang="nl-NL" dirty="0" err="1" smtClean="0"/>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smtClean="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7" grpId="0" animBg="1"/>
      <p:bldP spid="8" grpId="0" animBg="1"/>
      <p:bldP spid="10" grpId="0" animBg="1"/>
      <p:bldP spid="19" grpId="0"/>
      <p:bldP spid="21" grpId="0" animBg="1"/>
      <p:bldP spid="24" grpId="0" animBg="1"/>
      <p:bldP spid="26" grpId="0"/>
      <p:bldP spid="49" grpId="0" animBg="1"/>
      <p:bldP spid="29" grpId="0" animBg="1"/>
      <p:bldP spid="41" grpId="0" animBg="1"/>
      <p:bldP spid="23" grpId="0" animBg="1"/>
      <p:bldP spid="50" grpId="0" animBg="1"/>
      <p:bldP spid="46" grpId="0" animBg="1"/>
      <p:bldP spid="51" grpId="0" animBg="1"/>
      <p:bldP spid="53" grpId="0" animBg="1"/>
      <p:bldP spid="54" grpId="0" animBg="1"/>
      <p:bldP spid="5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93</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smtClean="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a:t>
            </a:r>
            <a:r>
              <a:rPr lang="en-US" sz="2100" dirty="0" smtClean="0">
                <a:solidFill>
                  <a:schemeClr val="accent3">
                    <a:lumMod val="60000"/>
                    <a:lumOff val="40000"/>
                  </a:schemeClr>
                </a:solidFill>
                <a:latin typeface="Bauhaus 93" panose="04030905020B02020C02" pitchFamily="82" charset="0"/>
              </a:rPr>
              <a:t>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96</a:t>
            </a:fld>
            <a:endParaRPr lang="nl-NL"/>
          </a:p>
        </p:txBody>
      </p:sp>
      <p:pic>
        <p:nvPicPr>
          <p:cNvPr id="73730" name="Picture 2" descr="Image result for new ins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 y="-1"/>
            <a:ext cx="8208117" cy="4690353"/>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descr="Image result for hype cycle 20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7266" y="203782"/>
            <a:ext cx="2880465" cy="2436873"/>
          </a:xfrm>
          <a:prstGeom prst="rect">
            <a:avLst/>
          </a:prstGeom>
          <a:noFill/>
          <a:extLst>
            <a:ext uri="{909E8E84-426E-40DD-AFC4-6F175D3DCCD1}">
              <a14:hiddenFill xmlns:a14="http://schemas.microsoft.com/office/drawing/2010/main">
                <a:solidFill>
                  <a:srgbClr val="FFFFFF"/>
                </a:solidFill>
              </a14:hiddenFill>
            </a:ext>
          </a:extLst>
        </p:spPr>
      </p:pic>
      <p:pic>
        <p:nvPicPr>
          <p:cNvPr id="73734" name="Picture 6" descr="Image result for business n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0677" y="3049019"/>
            <a:ext cx="3426644" cy="184511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Image result for changed worl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1396" y="3306132"/>
            <a:ext cx="2261081" cy="15530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541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3732"/>
                                        </p:tgtEl>
                                        <p:attrNameLst>
                                          <p:attrName>style.visibility</p:attrName>
                                        </p:attrNameLst>
                                      </p:cBhvr>
                                      <p:to>
                                        <p:strVal val="visible"/>
                                      </p:to>
                                    </p:set>
                                    <p:anim calcmode="lin" valueType="num">
                                      <p:cBhvr additive="base">
                                        <p:cTn id="13" dur="500" fill="hold"/>
                                        <p:tgtEl>
                                          <p:spTgt spid="73732"/>
                                        </p:tgtEl>
                                        <p:attrNameLst>
                                          <p:attrName>ppt_x</p:attrName>
                                        </p:attrNameLst>
                                      </p:cBhvr>
                                      <p:tavLst>
                                        <p:tav tm="0">
                                          <p:val>
                                            <p:strVal val="1+#ppt_w/2"/>
                                          </p:val>
                                        </p:tav>
                                        <p:tav tm="100000">
                                          <p:val>
                                            <p:strVal val="#ppt_x"/>
                                          </p:val>
                                        </p:tav>
                                      </p:tavLst>
                                    </p:anim>
                                    <p:anim calcmode="lin" valueType="num">
                                      <p:cBhvr additive="base">
                                        <p:cTn id="14" dur="500" fill="hold"/>
                                        <p:tgtEl>
                                          <p:spTgt spid="7373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73734"/>
                                        </p:tgtEl>
                                        <p:attrNameLst>
                                          <p:attrName>style.visibility</p:attrName>
                                        </p:attrNameLst>
                                      </p:cBhvr>
                                      <p:to>
                                        <p:strVal val="visible"/>
                                      </p:to>
                                    </p:set>
                                    <p:anim calcmode="lin" valueType="num">
                                      <p:cBhvr additive="base">
                                        <p:cTn id="19" dur="500" fill="hold"/>
                                        <p:tgtEl>
                                          <p:spTgt spid="73734"/>
                                        </p:tgtEl>
                                        <p:attrNameLst>
                                          <p:attrName>ppt_x</p:attrName>
                                        </p:attrNameLst>
                                      </p:cBhvr>
                                      <p:tavLst>
                                        <p:tav tm="0">
                                          <p:val>
                                            <p:strVal val="1+#ppt_w/2"/>
                                          </p:val>
                                        </p:tav>
                                        <p:tav tm="100000">
                                          <p:val>
                                            <p:strVal val="#ppt_x"/>
                                          </p:val>
                                        </p:tav>
                                      </p:tavLst>
                                    </p:anim>
                                    <p:anim calcmode="lin" valueType="num">
                                      <p:cBhvr additive="base">
                                        <p:cTn id="20" dur="500" fill="hold"/>
                                        <p:tgtEl>
                                          <p:spTgt spid="737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97</a:t>
            </a:fld>
            <a:endParaRPr lang="nl-NL"/>
          </a:p>
        </p:txBody>
      </p:sp>
      <p:pic>
        <p:nvPicPr>
          <p:cNvPr id="74754" name="Picture 2" descr="Image result for m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86" y="288000"/>
            <a:ext cx="2592695" cy="2592695"/>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cq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6" y="2416908"/>
            <a:ext cx="2360169" cy="2367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no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27" y="3484444"/>
            <a:ext cx="2205253" cy="129978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Image result for ev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363" y="96541"/>
            <a:ext cx="4039382" cy="2692922"/>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Image result for acid LIT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40" y="2044729"/>
            <a:ext cx="2184449" cy="21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9217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97166" y="823878"/>
            <a:ext cx="7098645" cy="3886767"/>
            <a:chOff x="1080038" y="936000"/>
            <a:chExt cx="7098645" cy="3886767"/>
          </a:xfrm>
        </p:grpSpPr>
        <p:pic>
          <p:nvPicPr>
            <p:cNvPr id="30" name="Picture 29"/>
            <p:cNvPicPr>
              <a:picLocks noChangeAspect="1"/>
            </p:cNvPicPr>
            <p:nvPr/>
          </p:nvPicPr>
          <p:blipFill>
            <a:blip r:embed="rId3">
              <a:clrChange>
                <a:clrFrom>
                  <a:srgbClr val="FFFDFF"/>
                </a:clrFrom>
                <a:clrTo>
                  <a:srgbClr val="FFFDFF">
                    <a:alpha val="0"/>
                  </a:srgbClr>
                </a:clrTo>
              </a:clrChange>
            </a:blip>
            <a:stretch>
              <a:fillRect/>
            </a:stretch>
          </p:blipFill>
          <p:spPr>
            <a:xfrm>
              <a:off x="1080038" y="1050540"/>
              <a:ext cx="7098645" cy="3772227"/>
            </a:xfrm>
            <a:prstGeom prst="rect">
              <a:avLst/>
            </a:prstGeom>
          </p:spPr>
        </p:pic>
        <p:sp>
          <p:nvSpPr>
            <p:cNvPr id="31" name="Rectangle 30"/>
            <p:cNvSpPr/>
            <p:nvPr/>
          </p:nvSpPr>
          <p:spPr>
            <a:xfrm>
              <a:off x="2662084" y="936000"/>
              <a:ext cx="3782961" cy="3569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Footer Placeholder 3"/>
          <p:cNvSpPr>
            <a:spLocks noGrp="1"/>
          </p:cNvSpPr>
          <p:nvPr>
            <p:ph type="ftr" sz="quarter" idx="11"/>
          </p:nvPr>
        </p:nvSpPr>
        <p:spPr/>
        <p:txBody>
          <a:bodyPr/>
          <a:lstStyle/>
          <a:p>
            <a:r>
              <a:rPr lang="nl-NL" smtClean="0"/>
              <a:t>Titel van de presentatie</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98</a:t>
            </a:fld>
            <a:endParaRPr lang="nl-NL"/>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35610" y="2568174"/>
            <a:ext cx="1049424" cy="159134"/>
          </a:xfrm>
          <a:prstGeom prst="rect">
            <a:avLst/>
          </a:prstGeom>
        </p:spPr>
      </p:pic>
      <p:pic>
        <p:nvPicPr>
          <p:cNvPr id="7"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358" y="1680451"/>
            <a:ext cx="1346083" cy="62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8541" y="3044788"/>
            <a:ext cx="884818" cy="335028"/>
          </a:xfrm>
          <a:prstGeom prst="rect">
            <a:avLst/>
          </a:prstGeom>
        </p:spPr>
      </p:pic>
      <p:pic>
        <p:nvPicPr>
          <p:cNvPr id="10" name="Picture 16" descr="Image result for rest api"/>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1811913" y="743496"/>
            <a:ext cx="876637" cy="2314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661" y="1688205"/>
            <a:ext cx="910965" cy="926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0722" y="2653157"/>
            <a:ext cx="737749" cy="4952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ive 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4219" y="2645610"/>
            <a:ext cx="858449" cy="798357"/>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494" y="2824531"/>
            <a:ext cx="399837" cy="736239"/>
          </a:xfrm>
          <a:prstGeom prst="rect">
            <a:avLst/>
          </a:prstGeom>
        </p:spPr>
      </p:pic>
      <p:sp>
        <p:nvSpPr>
          <p:cNvPr id="17" name="Rectangle 16"/>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8" name="Rectangle 17"/>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9" name="Rectangle 18"/>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20" name="Picture 2" descr="Image result for couchd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ria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1913" y="2653157"/>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hypertable.org/global/img/logo-hypertabl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6348" y="3550484"/>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azelcast"/>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emcached"/>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588" y="2709551"/>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elastic search"/>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0267" y="3901778"/>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logo kaf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504" y="976051"/>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1"/>
          <a:stretch>
            <a:fillRect/>
          </a:stretch>
        </p:blipFill>
        <p:spPr>
          <a:xfrm>
            <a:off x="800598" y="1872600"/>
            <a:ext cx="362490" cy="528879"/>
          </a:xfrm>
          <a:prstGeom prst="rect">
            <a:avLst/>
          </a:prstGeom>
        </p:spPr>
      </p:pic>
      <p:pic>
        <p:nvPicPr>
          <p:cNvPr id="28" name="Picture 2" descr="Image result for aws dynam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7102" y="1278776"/>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ark sql"/>
          <p:cNvPicPr>
            <a:picLocks noChangeAspect="1" noChangeArrowheads="1"/>
          </p:cNvPicPr>
          <p:nvPr/>
        </p:nvPicPr>
        <p:blipFill rotWithShape="1">
          <a:blip r:embed="rId23">
            <a:extLst>
              <a:ext uri="{28A0092B-C50C-407E-A947-70E740481C1C}">
                <a14:useLocalDpi xmlns:a14="http://schemas.microsoft.com/office/drawing/2010/main" val="0"/>
              </a:ext>
            </a:extLst>
          </a:blip>
          <a:srcRect t="28147" b="28379"/>
          <a:stretch/>
        </p:blipFill>
        <p:spPr bwMode="auto">
          <a:xfrm>
            <a:off x="4829369" y="1102104"/>
            <a:ext cx="1313334" cy="411088"/>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Image result for sq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734" y="303887"/>
            <a:ext cx="1160205" cy="1047135"/>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nosq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0671" y="4456764"/>
            <a:ext cx="874390" cy="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ppt_x"/>
                                          </p:val>
                                        </p:tav>
                                        <p:tav tm="100000">
                                          <p:val>
                                            <p:strVal val="#ppt_x"/>
                                          </p:val>
                                        </p:tav>
                                      </p:tavLst>
                                    </p:anim>
                                    <p:anim calcmode="lin" valueType="num">
                                      <p:cBhvr additive="base">
                                        <p:cTn id="60" dur="100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ppt_x"/>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000" fill="hold"/>
                                        <p:tgtEl>
                                          <p:spTgt spid="25"/>
                                        </p:tgtEl>
                                        <p:attrNameLst>
                                          <p:attrName>ppt_x</p:attrName>
                                        </p:attrNameLst>
                                      </p:cBhvr>
                                      <p:tavLst>
                                        <p:tav tm="0">
                                          <p:val>
                                            <p:strVal val="#ppt_x"/>
                                          </p:val>
                                        </p:tav>
                                        <p:tav tm="100000">
                                          <p:val>
                                            <p:strVal val="#ppt_x"/>
                                          </p:val>
                                        </p:tav>
                                      </p:tavLst>
                                    </p:anim>
                                    <p:anim calcmode="lin" valueType="num">
                                      <p:cBhvr additive="base">
                                        <p:cTn id="80" dur="1000" fill="hold"/>
                                        <p:tgtEl>
                                          <p:spTgt spid="2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72708"/>
                                        </p:tgtEl>
                                        <p:attrNameLst>
                                          <p:attrName>style.visibility</p:attrName>
                                        </p:attrNameLst>
                                      </p:cBhvr>
                                      <p:to>
                                        <p:strVal val="visible"/>
                                      </p:to>
                                    </p:set>
                                    <p:anim calcmode="lin" valueType="num">
                                      <p:cBhvr additive="base">
                                        <p:cTn id="99" dur="500" fill="hold"/>
                                        <p:tgtEl>
                                          <p:spTgt spid="72708"/>
                                        </p:tgtEl>
                                        <p:attrNameLst>
                                          <p:attrName>ppt_x</p:attrName>
                                        </p:attrNameLst>
                                      </p:cBhvr>
                                      <p:tavLst>
                                        <p:tav tm="0">
                                          <p:val>
                                            <p:strVal val="#ppt_x"/>
                                          </p:val>
                                        </p:tav>
                                        <p:tav tm="100000">
                                          <p:val>
                                            <p:strVal val="#ppt_x"/>
                                          </p:val>
                                        </p:tav>
                                      </p:tavLst>
                                    </p:anim>
                                    <p:anim calcmode="lin" valueType="num">
                                      <p:cBhvr additive="base">
                                        <p:cTn id="100" dur="500" fill="hold"/>
                                        <p:tgtEl>
                                          <p:spTgt spid="727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a:t>
            </a:r>
            <a:r>
              <a:rPr lang="fr-FR" dirty="0"/>
              <a:t>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15276</TotalTime>
  <Words>2632</Words>
  <Application>Microsoft Office PowerPoint</Application>
  <PresentationFormat>On-screen Show (16:9)</PresentationFormat>
  <Paragraphs>705</Paragraphs>
  <Slides>100</Slides>
  <Notes>25</Notes>
  <HiddenSlides>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100</vt:i4>
      </vt:variant>
    </vt:vector>
  </HeadingPairs>
  <TitlesOfParts>
    <vt:vector size="111" baseType="lpstr">
      <vt:lpstr>Arial</vt:lpstr>
      <vt:lpstr>Arial Narrow</vt:lpstr>
      <vt:lpstr>Arial Unicode MS</vt:lpstr>
      <vt:lpstr>Bauhaus 93</vt:lpstr>
      <vt:lpstr>Calibri</vt:lpstr>
      <vt:lpstr>Calibri Light</vt:lpstr>
      <vt:lpstr>inherit</vt:lpstr>
      <vt:lpstr>Lucida Console</vt:lpstr>
      <vt:lpstr>Trebuchet MS Bold</vt:lpstr>
      <vt:lpstr>Office-thema</vt:lpstr>
      <vt:lpstr>AMIS_WIDESCREEN</vt:lpstr>
      <vt:lpstr>50 Shades of Data - how, when and why Big, Fast, Relational, NoSQL, Elastic, Event, CQRS</vt:lpstr>
      <vt:lpstr>Lucas Jellema Architect / Developer  1994 started in IT at Oracle  2002 joined AMIS Currently CTO &amp; Solution Architect </vt:lpstr>
      <vt:lpstr>Presenting</vt:lpstr>
      <vt:lpstr>Writing</vt:lpstr>
      <vt:lpstr>From The Netherlands</vt:lpstr>
      <vt:lpstr>From The Netherlands</vt:lpstr>
      <vt:lpstr>PowerPoint Presentation</vt:lpstr>
      <vt:lpstr>History with the color orange</vt:lpstr>
      <vt:lpstr>My hometown of Zoetermeer</vt:lpstr>
      <vt:lpstr>I Need Your Help. Tweet!   #JEEConf </vt:lpstr>
      <vt:lpstr>Tweet Monitor</vt:lpstr>
      <vt:lpstr>Select from &lt;stream of tweet events&gt;</vt:lpstr>
      <vt:lpstr>Select Running Count  from &lt;stream of tweet events&gt;</vt:lpstr>
      <vt:lpstr>PowerPoint Presentation</vt:lpstr>
      <vt:lpstr>Real Time </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Quest for fresh data</vt:lpstr>
      <vt:lpstr>Doctor &amp; Patient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PI(I)</vt:lpstr>
      <vt:lpstr>PowerPoint Presentation</vt:lpstr>
      <vt:lpstr>Data Subject’s Right under the GDPR</vt:lpstr>
      <vt:lpstr>PowerPoint Presentation</vt:lpstr>
      <vt:lpstr>Integrity</vt:lpstr>
      <vt:lpstr>Data Constraints  to protect integrity</vt:lpstr>
      <vt:lpstr>Data is representation of  the known real world</vt:lpstr>
      <vt:lpstr>Virtual Reality</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[let go of] The Holy Grail of Normalization</vt:lpstr>
      <vt:lpstr>Comand Query Responsbility Segregation = CQRS</vt:lpstr>
      <vt:lpstr>From C to Q</vt:lpstr>
      <vt:lpstr>PowerPoint Presentation</vt:lpstr>
      <vt:lpstr>From C to Q</vt:lpstr>
      <vt:lpstr>CQRS is not new</vt:lpstr>
      <vt:lpstr>Event Sourcing Driving CQRS</vt:lpstr>
      <vt:lpstr>Event Sourcing Driving CQRS</vt:lpstr>
      <vt:lpstr>PowerPoint Presentation</vt:lpstr>
      <vt:lpstr>SQL is not good at anything</vt:lpstr>
      <vt:lpstr>Graph Database</vt:lpstr>
      <vt:lpstr>From relational SQL  to Graph query</vt:lpstr>
      <vt:lpstr>SQL vs NoSQL</vt:lpstr>
      <vt:lpstr>SQL vs NoSQL ACID vs BASE Relational vs …</vt:lpstr>
      <vt:lpstr>Relational Databases</vt:lpstr>
      <vt:lpstr>ACID comes at a cost</vt:lpstr>
      <vt:lpstr>PowerPoint Presentation</vt:lpstr>
      <vt:lpstr>Types of NoSQL</vt:lpstr>
      <vt:lpstr>(leading) NoSQL Database   products</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PowerPoint Presentation</vt:lpstr>
      <vt:lpstr>PowerPoint Presentation</vt:lpstr>
      <vt:lpstr>Event Sourcing from Database Transaction Log</vt:lpstr>
      <vt:lpstr>Final Demo</vt:lpstr>
      <vt:lpstr>PowerPoint Presentation</vt:lpstr>
      <vt:lpstr>Microservices</vt:lpstr>
      <vt:lpstr>Microservices State</vt:lpstr>
      <vt:lpstr>Bounded context in microservices</vt:lpstr>
      <vt:lpstr>Demo – Maintaining Derived Data in Bounded Context </vt:lpstr>
      <vt:lpstr>Wrap Up</vt:lpstr>
      <vt:lpstr>PowerPoint Presentation</vt:lpstr>
      <vt:lpstr>PowerPoint Presentation</vt:lpstr>
      <vt:lpstr>PowerPoint Presentation</vt:lpstr>
      <vt:lpstr>PowerPoint Presentation</vt:lpstr>
      <vt:lpstr>PowerPoint Presentation</vt:lpstr>
      <vt:lpstr>PowerPoint Presentation</vt:lpstr>
      <vt:lpstr>Wrap Up</vt:lpstr>
      <vt:lpstr>Дякую  Спасибо  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330</cp:revision>
  <dcterms:created xsi:type="dcterms:W3CDTF">2017-09-25T11:59:01Z</dcterms:created>
  <dcterms:modified xsi:type="dcterms:W3CDTF">2018-05-17T07:13:19Z</dcterms:modified>
</cp:coreProperties>
</file>